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3"/>
  </p:notesMasterIdLst>
  <p:sldIdLst>
    <p:sldId id="278" r:id="rId5"/>
    <p:sldId id="279" r:id="rId6"/>
    <p:sldId id="281" r:id="rId7"/>
    <p:sldId id="291" r:id="rId8"/>
    <p:sldId id="294" r:id="rId9"/>
    <p:sldId id="284" r:id="rId10"/>
    <p:sldId id="298" r:id="rId11"/>
    <p:sldId id="297" r:id="rId12"/>
    <p:sldId id="295" r:id="rId13"/>
    <p:sldId id="296" r:id="rId14"/>
    <p:sldId id="300" r:id="rId15"/>
    <p:sldId id="299" r:id="rId16"/>
    <p:sldId id="283" r:id="rId17"/>
    <p:sldId id="282" r:id="rId18"/>
    <p:sldId id="301" r:id="rId19"/>
    <p:sldId id="302" r:id="rId20"/>
    <p:sldId id="303" r:id="rId21"/>
    <p:sldId id="305" r:id="rId22"/>
    <p:sldId id="304" r:id="rId23"/>
    <p:sldId id="306" r:id="rId24"/>
    <p:sldId id="308" r:id="rId25"/>
    <p:sldId id="307" r:id="rId26"/>
    <p:sldId id="310" r:id="rId27"/>
    <p:sldId id="309" r:id="rId28"/>
    <p:sldId id="311" r:id="rId29"/>
    <p:sldId id="312" r:id="rId30"/>
    <p:sldId id="287" r:id="rId31"/>
    <p:sldId id="293" r:id="rId3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83556968571390022"/>
          <c:y val="0.34654378877946146"/>
          <c:w val="0.14219159355508887"/>
          <c:h val="0.17433055916851289"/>
        </c:manualLayout>
      </c:layout>
      <c:barChart>
        <c:barDir val="bar"/>
        <c:grouping val="clustered"/>
        <c:varyColors val="0"/>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5.png"/></Relationships>
</file>

<file path=ppt/drawings/drawing1.xml><?xml version="1.0" encoding="utf-8"?>
<c:userShapes xmlns:c="http://schemas.openxmlformats.org/drawingml/2006/chart">
  <cdr:relSizeAnchor xmlns:cdr="http://schemas.openxmlformats.org/drawingml/2006/chartDrawing">
    <cdr:from>
      <cdr:x>0</cdr:x>
      <cdr:y>0</cdr:y>
    </cdr:from>
    <cdr:to>
      <cdr:x>0.76061</cdr:x>
      <cdr:y>1</cdr:y>
    </cdr:to>
    <cdr:pic>
      <cdr:nvPicPr>
        <cdr:cNvPr id="2" name="chart">
          <a:extLst xmlns:a="http://schemas.openxmlformats.org/drawingml/2006/main">
            <a:ext uri="{FF2B5EF4-FFF2-40B4-BE49-F238E27FC236}">
              <a16:creationId xmlns:a16="http://schemas.microsoft.com/office/drawing/2014/main" id="{3FCBE67F-63E0-BD4B-9748-A350298F4B8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2103438"/>
          <a:ext cx="8457104" cy="4828134"/>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b">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chor="t"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dirty="0"/>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dirty="0"/>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dirty="0"/>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b" anchorCtr="0">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b" anchorCtr="0">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chor="t" anchorCtr="0">
            <a:norm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rm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a:xfrm>
            <a:off x="10972800" y="457200"/>
            <a:ext cx="987552" cy="274320"/>
          </a:xfrm>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dirty="0"/>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ft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9.xml"/><Relationship Id="rId5" Type="http://schemas.openxmlformats.org/officeDocument/2006/relationships/image" Target="../media/image42.jpg"/><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DATA HAWK</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NSCC</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5F8681-F7BE-412D-AA3B-6FAEF8BA2DCC}"/>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6" name="TextBox 5">
            <a:extLst>
              <a:ext uri="{FF2B5EF4-FFF2-40B4-BE49-F238E27FC236}">
                <a16:creationId xmlns:a16="http://schemas.microsoft.com/office/drawing/2014/main" id="{1902F308-3BCD-2597-1027-7C0A5EF877EB}"/>
              </a:ext>
            </a:extLst>
          </p:cNvPr>
          <p:cNvSpPr txBox="1"/>
          <p:nvPr/>
        </p:nvSpPr>
        <p:spPr>
          <a:xfrm>
            <a:off x="289248" y="712858"/>
            <a:ext cx="6214189" cy="677108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The reasons for the plot obtained can be explained by the knowledge gained regarding star spectral types. </a:t>
            </a:r>
            <a:endParaRPr lang="en-US" sz="1400"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O and B spectral types stars are very hot and have strong stellar winds. These winds can strip away the atmospheres of planets that orbit too close, making them uninhabitable.</a:t>
            </a:r>
            <a:endParaRPr lang="en-US" sz="1400" b="0" dirty="0">
              <a:effectLst/>
            </a:endParaRPr>
          </a:p>
          <a:p>
            <a:pPr rtl="0">
              <a:spcBef>
                <a:spcPts val="0"/>
              </a:spcBef>
              <a:spcAft>
                <a:spcPts val="0"/>
              </a:spcAft>
            </a:pPr>
            <a:br>
              <a:rPr lang="en-US" sz="1400" b="0" dirty="0">
                <a:effectLst/>
              </a:rPr>
            </a:br>
            <a:r>
              <a:rPr lang="en-US" sz="1400" b="1" i="0" u="none" strike="noStrike" dirty="0">
                <a:solidFill>
                  <a:srgbClr val="000000"/>
                </a:solidFill>
                <a:effectLst/>
                <a:latin typeface="Arial" panose="020B0604020202020204" pitchFamily="34" charset="0"/>
              </a:rPr>
              <a:t>A spectral</a:t>
            </a:r>
            <a:endParaRPr lang="en-US" sz="1400" b="0" dirty="0">
              <a:effectLst/>
            </a:endParaRPr>
          </a:p>
          <a:p>
            <a:pPr rtl="0">
              <a:spcBef>
                <a:spcPts val="0"/>
              </a:spcBef>
              <a:spcAft>
                <a:spcPts val="0"/>
              </a:spcAft>
            </a:pPr>
            <a:r>
              <a:rPr lang="en-US" sz="1400" b="0" i="0" u="none" strike="noStrike" dirty="0">
                <a:solidFill>
                  <a:srgbClr val="434343"/>
                </a:solidFill>
                <a:effectLst/>
                <a:latin typeface="Arial" panose="020B0604020202020204" pitchFamily="34" charset="0"/>
              </a:rPr>
              <a:t>Stars are less hot and have weaker stellar winds. This makes them more likely to have habitable planets. </a:t>
            </a:r>
            <a:endParaRPr lang="en-US" sz="1400" b="0" dirty="0">
              <a:effectLst/>
            </a:endParaRPr>
          </a:p>
          <a:p>
            <a:pPr rtl="0">
              <a:spcBef>
                <a:spcPts val="0"/>
              </a:spcBef>
              <a:spcAft>
                <a:spcPts val="0"/>
              </a:spcAft>
            </a:pPr>
            <a:br>
              <a:rPr lang="en-US" sz="1400" b="0" dirty="0">
                <a:effectLst/>
              </a:rPr>
            </a:br>
            <a:r>
              <a:rPr lang="en-US" sz="1400" b="1" i="0" u="none" strike="noStrike" dirty="0">
                <a:solidFill>
                  <a:srgbClr val="000000"/>
                </a:solidFill>
                <a:effectLst/>
                <a:latin typeface="Arial" panose="020B0604020202020204" pitchFamily="34" charset="0"/>
              </a:rPr>
              <a:t>F spectral</a:t>
            </a:r>
            <a:endParaRPr lang="en-US" sz="1400" b="0" dirty="0">
              <a:effectLst/>
            </a:endParaRPr>
          </a:p>
          <a:p>
            <a:pPr rtl="0">
              <a:spcBef>
                <a:spcPts val="0"/>
              </a:spcBef>
              <a:spcAft>
                <a:spcPts val="0"/>
              </a:spcAft>
            </a:pPr>
            <a:r>
              <a:rPr lang="en-US" sz="1400" b="0" i="0" u="none" strike="noStrike" dirty="0">
                <a:solidFill>
                  <a:srgbClr val="434343"/>
                </a:solidFill>
                <a:effectLst/>
                <a:latin typeface="Arial" panose="020B0604020202020204" pitchFamily="34" charset="0"/>
              </a:rPr>
              <a:t>Stars are similar to A spectral type stars, but they are slightly cooler. This means that they are also less likely to have habitable planets.</a:t>
            </a:r>
            <a:endParaRPr lang="en-US" sz="1400" b="0" dirty="0">
              <a:effectLst/>
            </a:endParaRPr>
          </a:p>
          <a:p>
            <a:pPr rtl="0">
              <a:spcBef>
                <a:spcPts val="0"/>
              </a:spcBef>
              <a:spcAft>
                <a:spcPts val="0"/>
              </a:spcAft>
            </a:pPr>
            <a:br>
              <a:rPr lang="en-US" sz="1400" b="0" dirty="0">
                <a:effectLst/>
              </a:rPr>
            </a:br>
            <a:r>
              <a:rPr lang="en-US" sz="1400" b="1" i="0" u="none" strike="noStrike" dirty="0">
                <a:solidFill>
                  <a:srgbClr val="000000"/>
                </a:solidFill>
                <a:effectLst/>
                <a:latin typeface="Arial" panose="020B0604020202020204" pitchFamily="34" charset="0"/>
              </a:rPr>
              <a:t>G spectral</a:t>
            </a:r>
            <a:endParaRPr lang="en-US" sz="1400" b="0" dirty="0">
              <a:effectLst/>
            </a:endParaRPr>
          </a:p>
          <a:p>
            <a:pPr rtl="0">
              <a:spcBef>
                <a:spcPts val="0"/>
              </a:spcBef>
              <a:spcAft>
                <a:spcPts val="0"/>
              </a:spcAft>
            </a:pPr>
            <a:r>
              <a:rPr lang="en-US" sz="1400" b="0" i="0" u="none" strike="noStrike" dirty="0">
                <a:solidFill>
                  <a:srgbClr val="434343"/>
                </a:solidFill>
                <a:effectLst/>
                <a:latin typeface="Arial" panose="020B0604020202020204" pitchFamily="34" charset="0"/>
              </a:rPr>
              <a:t>Stars are the most common type of star in the Milky Way galaxy. They are also the most likely to have habitable planets. This is because they are not too hot or too cold, and they have the right amount of mass to support life. </a:t>
            </a:r>
            <a:endParaRPr lang="en-US" sz="1400" b="0" dirty="0">
              <a:effectLst/>
            </a:endParaRPr>
          </a:p>
          <a:p>
            <a:pPr rtl="0">
              <a:spcBef>
                <a:spcPts val="0"/>
              </a:spcBef>
              <a:spcAft>
                <a:spcPts val="0"/>
              </a:spcAft>
            </a:pPr>
            <a:br>
              <a:rPr lang="en-US" sz="1400" b="0" dirty="0">
                <a:effectLst/>
              </a:rPr>
            </a:br>
            <a:r>
              <a:rPr lang="en-US" sz="1400" b="1" i="0" u="none" strike="noStrike" dirty="0">
                <a:solidFill>
                  <a:srgbClr val="000000"/>
                </a:solidFill>
                <a:effectLst/>
                <a:latin typeface="Arial" panose="020B0604020202020204" pitchFamily="34" charset="0"/>
              </a:rPr>
              <a:t>K spectral</a:t>
            </a:r>
            <a:r>
              <a:rPr lang="en-US" sz="1400" b="0" i="0" u="none" strike="noStrike" dirty="0">
                <a:solidFill>
                  <a:srgbClr val="000000"/>
                </a:solidFill>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solidFill>
                  <a:srgbClr val="434343"/>
                </a:solidFill>
                <a:effectLst/>
                <a:latin typeface="Arial" panose="020B0604020202020204" pitchFamily="34" charset="0"/>
              </a:rPr>
              <a:t>Stars are cooler than G spectral type stars, but they are still warm enough to support life. They are also more likely to have habitable planets than M spectral type stars.</a:t>
            </a:r>
            <a:endParaRPr lang="en-US" sz="1400" b="0" dirty="0">
              <a:effectLst/>
            </a:endParaRPr>
          </a:p>
          <a:p>
            <a:pPr rtl="0">
              <a:spcBef>
                <a:spcPts val="0"/>
              </a:spcBef>
              <a:spcAft>
                <a:spcPts val="0"/>
              </a:spcAft>
            </a:pPr>
            <a:br>
              <a:rPr lang="en-US" sz="1400" b="0" dirty="0">
                <a:effectLst/>
              </a:rPr>
            </a:br>
            <a:r>
              <a:rPr lang="en-US" sz="1400" b="1" i="0" u="none" strike="noStrike" dirty="0">
                <a:solidFill>
                  <a:srgbClr val="000000"/>
                </a:solidFill>
                <a:effectLst/>
                <a:latin typeface="Arial" panose="020B0604020202020204" pitchFamily="34" charset="0"/>
              </a:rPr>
              <a:t>M spectral</a:t>
            </a:r>
            <a:r>
              <a:rPr lang="en-US" sz="1400" b="0" i="0" u="none" strike="noStrike" dirty="0">
                <a:solidFill>
                  <a:srgbClr val="000000"/>
                </a:solidFill>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solidFill>
                  <a:srgbClr val="434343"/>
                </a:solidFill>
                <a:effectLst/>
                <a:latin typeface="Arial" panose="020B0604020202020204" pitchFamily="34" charset="0"/>
              </a:rPr>
              <a:t>Stars are the coolest and least massive stars. They are also the most common type of star in the universe. However, they are less likely to have habitable planets because they are too cool.</a:t>
            </a:r>
            <a:endParaRPr lang="en-US" sz="1400" b="0" dirty="0">
              <a:effectLst/>
            </a:endParaRPr>
          </a:p>
          <a:p>
            <a:br>
              <a:rPr lang="en-US" sz="1400" b="0" dirty="0">
                <a:effectLst/>
              </a:rPr>
            </a:br>
            <a:br>
              <a:rPr lang="en-US" sz="1400" b="0" dirty="0">
                <a:effectLst/>
              </a:rPr>
            </a:br>
            <a:endParaRPr lang="en-IN" sz="1400" dirty="0"/>
          </a:p>
        </p:txBody>
      </p:sp>
      <p:pic>
        <p:nvPicPr>
          <p:cNvPr id="6148" name="Picture 4">
            <a:extLst>
              <a:ext uri="{FF2B5EF4-FFF2-40B4-BE49-F238E27FC236}">
                <a16:creationId xmlns:a16="http://schemas.microsoft.com/office/drawing/2014/main" id="{04802695-F900-B7CF-1FA0-B684D2A11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871" y="807389"/>
            <a:ext cx="4842587" cy="506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02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Feature engineering</a:t>
            </a:r>
          </a:p>
        </p:txBody>
      </p:sp>
    </p:spTree>
    <p:extLst>
      <p:ext uri="{BB962C8B-B14F-4D97-AF65-F5344CB8AC3E}">
        <p14:creationId xmlns:p14="http://schemas.microsoft.com/office/powerpoint/2010/main" val="329036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pPr algn="ctr"/>
            <a:r>
              <a:rPr lang="en-US" sz="2400" dirty="0"/>
              <a:t>Visualizing Null Values</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There is a significant number of null values present in almost all the columns. Visualization of the density of null values in every column is done using a heatmap. The threshold of removing columns is set to 40%, i.e., all the columns that have more missing values than 40% of the total rows are eliminated. Since, we do not have adequate amount of information about the column as 40% of the total values are missing, we cannot come up with a confident solution to impute those missing values.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200309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11656" y="527725"/>
            <a:ext cx="10671048" cy="768096"/>
          </a:xfrm>
        </p:spPr>
        <p:txBody>
          <a:bodyPr/>
          <a:lstStyle/>
          <a:p>
            <a:r>
              <a:rPr lang="en-US" sz="2400" b="1" dirty="0">
                <a:solidFill>
                  <a:schemeClr val="accent6"/>
                </a:solidFill>
                <a:latin typeface="Arial Black" panose="020B0604020202020204" pitchFamily="34" charset="0"/>
                <a:cs typeface="Arial Black" panose="020B0604020202020204" pitchFamily="34" charset="0"/>
              </a:rPr>
              <a:t>Heat Map representing null va</a:t>
            </a:r>
            <a:r>
              <a:rPr lang="en-US" sz="2400" dirty="0">
                <a:latin typeface="Arial Black" panose="020B0604020202020204" pitchFamily="34" charset="0"/>
                <a:cs typeface="Arial Black" panose="020B0604020202020204" pitchFamily="34" charset="0"/>
              </a:rPr>
              <a:t>lues</a:t>
            </a:r>
            <a:endParaRPr lang="en-US" sz="2400" b="1" dirty="0">
              <a:solidFill>
                <a:schemeClr val="accent6"/>
              </a:solidFill>
              <a:latin typeface="Arial Black" panose="020B0604020202020204" pitchFamily="34" charset="0"/>
              <a:cs typeface="Arial Black" panose="020B0604020202020204" pitchFamily="34" charset="0"/>
            </a:endParaRP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nvPr>
        </p:nvGraphicFramePr>
        <p:xfrm>
          <a:off x="1895585" y="1295821"/>
          <a:ext cx="10900760" cy="5565226"/>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normAutofit fontScale="90000"/>
          </a:bodyPr>
          <a:lstStyle/>
          <a:p>
            <a:pPr>
              <a:lnSpc>
                <a:spcPct val="107000"/>
              </a:lnSpc>
              <a:spcAft>
                <a:spcPts val="3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Next, all the categorical data is encoded to numerical data using Label Encoder so that they can be handled along with the numerical columns and machine learning models can be implemented.</a:t>
            </a:r>
            <a:b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Now, the null values remaining in the dataset is imputed using a technique called MICE (Multivariate Imputation by Chained Equations). This technique was used because MICE make an educated guess about true values of missing data by looking at other data samples.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a:xfrm>
            <a:off x="4729656" y="1395669"/>
            <a:ext cx="6768661" cy="743186"/>
          </a:xfrm>
        </p:spPr>
        <p:txBody>
          <a:bodyPr/>
          <a:lstStyle/>
          <a:p>
            <a:r>
              <a:rPr lang="en-US" sz="2400" dirty="0"/>
              <a:t>Handling null values and categorial columns</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79976" y="5469868"/>
            <a:ext cx="3932238" cy="588963"/>
          </a:xfrm>
        </p:spPr>
        <p:txBody>
          <a:bodyPr>
            <a:normAutofit/>
          </a:bodyPr>
          <a:lstStyle/>
          <a:p>
            <a:r>
              <a:rPr lang="en-US" sz="800" dirty="0"/>
              <a:t>.</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flipH="1">
            <a:off x="9853447" y="4776951"/>
            <a:ext cx="99849" cy="60223"/>
          </a:xfrm>
        </p:spPr>
        <p:txBody>
          <a:bodyPr/>
          <a:lstStyle/>
          <a:p>
            <a:r>
              <a:rPr lang="en-US" sz="800"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45350" y="803217"/>
            <a:ext cx="8165592" cy="436004"/>
          </a:xfrm>
        </p:spPr>
        <p:txBody>
          <a:bodyPr/>
          <a:lstStyle/>
          <a:p>
            <a:pPr algn="ctr"/>
            <a:r>
              <a:rPr lang="en-US" sz="2400" u="sng" dirty="0"/>
              <a:t>Mice Imputer</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flipV="1">
            <a:off x="4224528" y="341586"/>
            <a:ext cx="310686" cy="57843"/>
          </a:xfrm>
        </p:spPr>
        <p:txBody>
          <a:bodyPr/>
          <a:lstStyle/>
          <a:p>
            <a:r>
              <a:rPr lang="en-US" dirty="0"/>
              <a:t>.</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990673" y="1412589"/>
            <a:ext cx="7448471" cy="5398113"/>
          </a:xfrm>
        </p:spPr>
        <p:txBody>
          <a:bodyPr>
            <a:normAutofit fontScale="77500" lnSpcReduction="20000"/>
          </a:bodyPr>
          <a:lstStyle/>
          <a:p>
            <a:pPr marL="0" indent="0">
              <a:lnSpc>
                <a:spcPct val="107000"/>
              </a:lnSpc>
              <a:spcAft>
                <a:spcPts val="300"/>
              </a:spcAft>
              <a:buNone/>
            </a:pPr>
            <a:r>
              <a:rPr lang="en-IN" sz="1800" kern="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To elaborate more on this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here's how MICE imputation works: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Initialization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Start with the dataset containing missing values. Each missing value is initialized with an estimated or imputed value, often using simple methods like mean imputation.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Iterative Imputation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The process consists of multiple iterations, typically repeated until convergence or for a specified number of iterations. In each iteration, one variable with missing values is selected as the "target" variable, and the missing values in that variable are imputed using a predictive model.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Predictive Models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each target variable, a predictive model is built using the other variables in the dataset (both those with and without missing values). The choice of predictive model can vary and may include linear regression, logistic regression, decision trees, or other machine learning algorithms, depending on the nature of the variables.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Imputation</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Once the predictive model is trained, it is used to impute the missing values in the target variable. The imputed values are inserted into the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Cycle Through Variables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After imputing one variable, the process cycles to the next variable with missing values, and the same steps are repeated. This continues until all variables with missing values have been imputed. The order in which variables are imputed can be random or based on a predefined sequence.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romanU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Repeat Iterations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Steps 3 to 5 are repeated for a predefined number of iterations or until some convergence criteria are met. In each iteration, the imputed values may become more accurate as the model's predictions are refined.</a:t>
            </a:r>
          </a:p>
          <a:p>
            <a:pPr marL="0" lvl="0" indent="0">
              <a:lnSpc>
                <a:spcPct val="107000"/>
              </a:lnSpc>
              <a:spcAft>
                <a:spcPts val="300"/>
              </a:spcAft>
              <a:buNone/>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38328" lvl="1" indent="0">
              <a:lnSpc>
                <a:spcPct val="107000"/>
              </a:lnSpc>
              <a:spcAft>
                <a:spcPts val="300"/>
              </a:spcAft>
              <a:buNone/>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MICE was chosen for imputation in our dataset because it incorporates information from all            available variables when imputing each missing value. It can produce accurate imputations even when    the relationships between variables are complex or nonlinear.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a:xfrm>
            <a:off x="8046720" y="268013"/>
            <a:ext cx="93542" cy="73573"/>
          </a:xfrm>
        </p:spPr>
        <p:txBody>
          <a:bodyPr/>
          <a:lstStyle/>
          <a:p>
            <a:r>
              <a:rPr lang="en-US" dirty="0"/>
              <a:t>.</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a:xfrm>
            <a:off x="7912398" y="268013"/>
            <a:ext cx="175312" cy="113127"/>
          </a:xfrm>
        </p:spPr>
        <p:txBody>
          <a:bodyPr>
            <a:normAutofit fontScale="25000" lnSpcReduction="20000"/>
          </a:bodyPr>
          <a:lstStyle/>
          <a:p>
            <a:pPr marL="0" indent="0">
              <a:buNone/>
            </a:pPr>
            <a:r>
              <a:rPr lang="en-US" dirty="0"/>
              <a:t>.</a:t>
            </a:r>
          </a:p>
        </p:txBody>
      </p:sp>
    </p:spTree>
    <p:extLst>
      <p:ext uri="{BB962C8B-B14F-4D97-AF65-F5344CB8AC3E}">
        <p14:creationId xmlns:p14="http://schemas.microsoft.com/office/powerpoint/2010/main" val="241781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621792" y="900684"/>
            <a:ext cx="10671048" cy="194967"/>
          </a:xfrm>
        </p:spPr>
        <p:txBody>
          <a:bodyPr/>
          <a:lstStyle/>
          <a:p>
            <a:r>
              <a:rPr lang="en-US" sz="2400" dirty="0"/>
              <a:t>Observing Correlation map</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pPr marL="0" indent="0">
              <a:buNone/>
            </a:pPr>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092440" y="5623560"/>
            <a:ext cx="3328416" cy="676656"/>
          </a:xfrm>
        </p:spPr>
        <p:txBody>
          <a:bodyPr/>
          <a:lstStyle/>
          <a:p>
            <a:endParaRPr lang="en-US" dirty="0"/>
          </a:p>
        </p:txBody>
      </p:sp>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pPr marL="0" indent="0">
              <a:buNone/>
            </a:pPr>
            <a:endParaRPr lang="en-US" dirty="0"/>
          </a:p>
        </p:txBody>
      </p:sp>
      <p:sp>
        <p:nvSpPr>
          <p:cNvPr id="12" name="Text Placeholder 11">
            <a:extLst>
              <a:ext uri="{FF2B5EF4-FFF2-40B4-BE49-F238E27FC236}">
                <a16:creationId xmlns:a16="http://schemas.microsoft.com/office/drawing/2014/main" id="{E08162DC-C65B-6F4D-AA9C-5F80C13EC9BB}"/>
              </a:ext>
            </a:extLst>
          </p:cNvPr>
          <p:cNvSpPr>
            <a:spLocks noGrp="1"/>
          </p:cNvSpPr>
          <p:nvPr>
            <p:ph type="body" sz="quarter" idx="15"/>
          </p:nvPr>
        </p:nvSpPr>
        <p:spPr>
          <a:xfrm>
            <a:off x="9946675" y="1161393"/>
            <a:ext cx="1492469" cy="1833319"/>
          </a:xfrm>
        </p:spPr>
        <p:txBody>
          <a:bodyPr/>
          <a:lstStyle/>
          <a:p>
            <a:endParaRPr lang="en-IN" dirty="0"/>
          </a:p>
        </p:txBody>
      </p:sp>
      <p:pic>
        <p:nvPicPr>
          <p:cNvPr id="16" name="Picture 15">
            <a:extLst>
              <a:ext uri="{FF2B5EF4-FFF2-40B4-BE49-F238E27FC236}">
                <a16:creationId xmlns:a16="http://schemas.microsoft.com/office/drawing/2014/main" id="{17E80C06-0FD2-585E-F83A-C6990C1FE4F6}"/>
              </a:ext>
            </a:extLst>
          </p:cNvPr>
          <p:cNvPicPr>
            <a:picLocks noChangeAspect="1"/>
          </p:cNvPicPr>
          <p:nvPr/>
        </p:nvPicPr>
        <p:blipFill>
          <a:blip r:embed="rId3"/>
          <a:stretch>
            <a:fillRect/>
          </a:stretch>
        </p:blipFill>
        <p:spPr>
          <a:xfrm>
            <a:off x="672662" y="1095651"/>
            <a:ext cx="10806106" cy="5620499"/>
          </a:xfrm>
          <a:prstGeom prst="rect">
            <a:avLst/>
          </a:prstGeom>
        </p:spPr>
      </p:pic>
    </p:spTree>
    <p:extLst>
      <p:ext uri="{BB962C8B-B14F-4D97-AF65-F5344CB8AC3E}">
        <p14:creationId xmlns:p14="http://schemas.microsoft.com/office/powerpoint/2010/main" val="66252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174951" y="225131"/>
            <a:ext cx="5278401" cy="667512"/>
          </a:xfrm>
        </p:spPr>
        <p:txBody>
          <a:bodyPr/>
          <a:lstStyle/>
          <a:p>
            <a:r>
              <a:rPr lang="en-US" sz="2400" u="sng" dirty="0"/>
              <a:t>Inferences from the map</a:t>
            </a:r>
            <a:endParaRPr lang="en-US" sz="2400" dirty="0"/>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10360" y="1056815"/>
            <a:ext cx="7830206" cy="5890523"/>
          </a:xfrm>
        </p:spPr>
        <p:txBody>
          <a:bodyPr>
            <a:noAutofit/>
          </a:bodyPr>
          <a:lstStyle/>
          <a:p>
            <a:pPr>
              <a:spcAft>
                <a:spcPts val="1200"/>
              </a:spcAft>
            </a:pPr>
            <a:r>
              <a:rPr lang="en-IN" sz="1300" dirty="0">
                <a:effectLst/>
                <a:latin typeface="Times New Roman" panose="02020603050405020304" pitchFamily="18" charset="0"/>
                <a:ea typeface="Times New Roman" panose="02020603050405020304" pitchFamily="18" charset="0"/>
              </a:rPr>
              <a:t>Next, the heatmap for person correlation is observed. It is observed that the predictor components have correlations of more than 0.95 in some cases, this concludes thar the information obtained is duplicated. Some of them are:</a:t>
            </a:r>
          </a:p>
          <a:p>
            <a:pPr marL="342900" lvl="0" indent="-342900">
              <a:lnSpc>
                <a:spcPct val="107000"/>
              </a:lnSpc>
              <a:spcAft>
                <a:spcPts val="300"/>
              </a:spcAft>
              <a:buSzPts val="1000"/>
              <a:buFont typeface="Symbol" panose="05050102010706020507" pitchFamily="18" charset="2"/>
              <a:buChar char=""/>
              <a:tabLst>
                <a:tab pos="457200" algn="l"/>
              </a:tabLs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P_SEMI_MAJOR_AXIS_EST, P_DISTANCE, P_APASTRON, P_DISTANCE_EFF</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P_FLUX, P_FLUX_MAX, P_FLUX_MIN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P_TEMP_EQUIL, P_TEMP_EQUIL_MAX, P_TEMP_EQUIL_MIN</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S_RA, S_RA_H</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S_RADIUS, S_RADIUS_EST, S_HZ_OPT_MIN, S_HZ_OPT_MAX, S_HZ_CON0_MIN, S_HZ_CON0_MAX, S_HZ_CON1_MIN, S_HZ_CON1_MAX, S_SNOW_LINE</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00"/>
              </a:spcAft>
            </a:pPr>
            <a:r>
              <a:rPr lang="en-IN" sz="1300" kern="0" dirty="0">
                <a:latin typeface="Times New Roman" panose="02020603050405020304" pitchFamily="18" charset="0"/>
                <a:cs typeface="Times New Roman" panose="02020603050405020304" pitchFamily="18" charset="0"/>
              </a:rPr>
              <a:t>It is worth keeping only one of each group. </a:t>
            </a:r>
          </a:p>
          <a:p>
            <a:pPr>
              <a:lnSpc>
                <a:spcPct val="107000"/>
              </a:lnSpc>
              <a:spcAft>
                <a:spcPts val="300"/>
              </a:spcAft>
            </a:pPr>
            <a:r>
              <a:rPr lang="en-IN" sz="1300" kern="0" dirty="0">
                <a:latin typeface="Times New Roman" panose="02020603050405020304" pitchFamily="18" charset="0"/>
                <a:cs typeface="Times New Roman" panose="02020603050405020304" pitchFamily="18" charset="0"/>
              </a:rPr>
              <a:t>The columns with the coordinates of the Star are removed too because that does not give information of habitability rather just location: S_RA, S_RA_H, S_DEC, S_RA_T, S_DEC_T</a:t>
            </a:r>
          </a:p>
          <a:p>
            <a:pPr>
              <a:lnSpc>
                <a:spcPct val="107000"/>
              </a:lnSpc>
              <a:spcAft>
                <a:spcPts val="300"/>
              </a:spcAf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By the feature engineering implied till now, the number of columns is reduced to 49 from 112. Almost all the wasteful and redundant features have been removed.</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Observing the heatmap, it is inferred that P_HABITABLE which confirm the exoplanet as non-habitable (0), conservatively habitable (1), optimistically habitable (2) is strongly correlated to:</a:t>
            </a:r>
            <a:r>
              <a:rPr lang="en-IN" sz="1300" kern="100" dirty="0">
                <a:latin typeface="Calibri" panose="020F0502020204030204" pitchFamily="34" charset="0"/>
                <a:ea typeface="Calibri" panose="020F0502020204030204" pitchFamily="34" charset="0"/>
                <a:cs typeface="Times New Roman" panose="02020603050405020304" pitchFamily="18" charset="0"/>
              </a:rPr>
              <a:t>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P_HABZONE_OPT</a:t>
            </a:r>
            <a:r>
              <a:rPr lang="en-IN" sz="1300" kern="100" dirty="0">
                <a:latin typeface="Calibri" panose="020F0502020204030204" pitchFamily="34" charset="0"/>
                <a:ea typeface="Calibri" panose="020F0502020204030204" pitchFamily="34" charset="0"/>
                <a:cs typeface="Times New Roman" panose="02020603050405020304" pitchFamily="18" charset="0"/>
              </a:rPr>
              <a:t>,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P_HABZONE_CON</a:t>
            </a:r>
            <a:r>
              <a:rPr lang="en-IN" sz="1300" kern="100" dirty="0">
                <a:latin typeface="Calibri" panose="020F0502020204030204" pitchFamily="34" charset="0"/>
                <a:ea typeface="Calibri" panose="020F0502020204030204" pitchFamily="34" charset="0"/>
                <a:cs typeface="Times New Roman" panose="02020603050405020304" pitchFamily="18" charset="0"/>
              </a:rPr>
              <a:t>,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P_ESI</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900"/>
              </a:spcAft>
            </a:pP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After refining the dataset and with the known correlations of 'P_HABITABLE' and 'P_ESI', it is accurate to say that the most important factors for habitability are:</a:t>
            </a:r>
            <a:r>
              <a:rPr lang="en-IN" sz="1300" kern="100" dirty="0">
                <a:latin typeface="Calibri" panose="020F0502020204030204" pitchFamily="34" charset="0"/>
                <a:ea typeface="Calibri" panose="020F0502020204030204" pitchFamily="34" charset="0"/>
                <a:cs typeface="Times New Roman" panose="02020603050405020304" pitchFamily="18" charset="0"/>
              </a:rPr>
              <a:t>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S_MAG</a:t>
            </a:r>
            <a:r>
              <a:rPr lang="en-IN" sz="1300" kern="100" dirty="0">
                <a:effectLst/>
                <a:latin typeface="Calibri" panose="020F0502020204030204" pitchFamily="34" charset="0"/>
                <a:ea typeface="Calibri" panose="020F0502020204030204" pitchFamily="34" charset="0"/>
                <a:cs typeface="Times New Roman" panose="02020603050405020304" pitchFamily="18" charset="0"/>
              </a:rPr>
              <a:t>  ,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S_LOG_G</a:t>
            </a:r>
            <a:r>
              <a:rPr lang="en-IN" sz="1300" kern="100" dirty="0">
                <a:latin typeface="Calibri" panose="020F0502020204030204" pitchFamily="34" charset="0"/>
                <a:ea typeface="Calibri" panose="020F0502020204030204" pitchFamily="34" charset="0"/>
                <a:cs typeface="Times New Roman" panose="02020603050405020304" pitchFamily="18" charset="0"/>
              </a:rPr>
              <a:t> ,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S_TYPE_TEMP</a:t>
            </a:r>
            <a:r>
              <a:rPr lang="en-IN" sz="1300" kern="100" dirty="0">
                <a:latin typeface="Calibri" panose="020F0502020204030204" pitchFamily="34" charset="0"/>
                <a:ea typeface="Calibri" panose="020F0502020204030204" pitchFamily="34" charset="0"/>
                <a:cs typeface="Times New Roman" panose="02020603050405020304" pitchFamily="18" charset="0"/>
              </a:rPr>
              <a:t> ,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P_TYPE_TEMP </a:t>
            </a:r>
            <a:r>
              <a:rPr lang="en-IN" sz="1300" kern="100" dirty="0">
                <a:latin typeface="Calibri" panose="020F0502020204030204" pitchFamily="34" charset="0"/>
                <a:ea typeface="Calibri" panose="020F0502020204030204" pitchFamily="34" charset="0"/>
                <a:cs typeface="Times New Roman" panose="02020603050405020304" pitchFamily="18" charset="0"/>
              </a:rPr>
              <a:t>,   </a:t>
            </a:r>
            <a:r>
              <a:rPr lang="en-IN" sz="1300" kern="0" dirty="0">
                <a:effectLst/>
                <a:latin typeface="Times New Roman" panose="02020603050405020304" pitchFamily="18" charset="0"/>
                <a:ea typeface="Times New Roman" panose="02020603050405020304" pitchFamily="18" charset="0"/>
                <a:cs typeface="Times New Roman" panose="02020603050405020304" pitchFamily="18" charset="0"/>
              </a:rPr>
              <a:t>P_TYPE</a:t>
            </a:r>
            <a:endParaRPr lang="en-IN" sz="13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867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422634" y="870362"/>
            <a:ext cx="6400800" cy="768096"/>
          </a:xfrm>
        </p:spPr>
        <p:txBody>
          <a:bodyPr/>
          <a:lstStyle/>
          <a:p>
            <a:r>
              <a:rPr lang="en-US" sz="2400" b="1" dirty="0">
                <a:solidFill>
                  <a:schemeClr val="accent6"/>
                </a:solidFill>
                <a:latin typeface="Arial Black" panose="020B0604020202020204" pitchFamily="34" charset="0"/>
                <a:cs typeface="Arial Black" panose="020B0604020202020204" pitchFamily="34" charset="0"/>
              </a:rPr>
              <a:t>Feature Engineering</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857703" y="2070538"/>
            <a:ext cx="7951076" cy="4561490"/>
          </a:xfrm>
        </p:spPr>
        <p:txBody>
          <a:bodyPr/>
          <a:lstStyle/>
          <a:p>
            <a:pPr algn="l">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target attribute, i.e., P_HABITABLE, is dropped from our dataset so that we can have a feature matrix based on which the habitability is going to be predicted.</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However, there are still too many features present thus the most important ones are separated using the SelectFromModel tool from scikit learn. Three models have been used to get the most useful features and the feature that appeared in any two of the three were selected. The three models used are: Random Forests, Adaboost and Extra Trees Classifier. </a:t>
            </a:r>
          </a:p>
          <a:p>
            <a:pPr algn="l">
              <a:lnSpc>
                <a:spcPct val="107000"/>
              </a:lnSpc>
              <a:spcAft>
                <a:spcPts val="800"/>
              </a:spcAft>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ones that were resulted in more than once in the feature selection stage: P_PERIOD, P_FLUX, P_TEMP_EQUIL, P_TYPE, P_HABZONE_OPT, P_RADIUS_EST, P_MASS_EST, S_TYPE_TEMP</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are now the features that we will work with.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794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661159" y="639554"/>
            <a:ext cx="6766560" cy="768096"/>
          </a:xfrm>
        </p:spPr>
        <p:txBody>
          <a:bodyPr/>
          <a:lstStyle/>
          <a:p>
            <a:pPr algn="ctr"/>
            <a:r>
              <a:rPr lang="en-US" sz="2400" u="sng" dirty="0"/>
              <a:t>Results from graphs</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542445" y="1657639"/>
            <a:ext cx="7186396" cy="5007969"/>
          </a:xfrm>
        </p:spPr>
        <p:txBody>
          <a:bodyPr>
            <a:normAutofit/>
          </a:bodyPr>
          <a:lstStyle/>
          <a:p>
            <a:pPr>
              <a:lnSpc>
                <a:spcPct val="107000"/>
              </a:lnSpc>
              <a:spcAft>
                <a:spcPts val="300"/>
              </a:spcAf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As some plots are created for visualizing the dataset. Some very interesting insights have come up. Such as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Wingdings" panose="05000000000000000000" pitchFamily="2" charset="2"/>
              <a:buChar char=""/>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For Planet Type, Super Terrain and Warm climate, the possibility of the planet being habitable is quite high. The possibility a planet being habitable is also when it is of the type Terran and Warm climate. Though in any other combination the possibility is almost zero.</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300"/>
              </a:spcAft>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Wingdings" panose="05000000000000000000" pitchFamily="2" charset="2"/>
              <a:buChar char=""/>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The potency of a planet being habitant also increases when the planets semi major axis is less than 10, also when the type of temperature on the star is M or K (A bit less possibility when temperature type is K).</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Wingdings" panose="05000000000000000000" pitchFamily="2" charset="2"/>
              <a:buChar char=""/>
            </a:pPr>
            <a:r>
              <a:rPr lang="en-IN" sz="1600" kern="0" dirty="0">
                <a:effectLst/>
                <a:latin typeface="Times New Roman" panose="02020603050405020304" pitchFamily="18" charset="0"/>
                <a:ea typeface="Times New Roman" panose="02020603050405020304" pitchFamily="18" charset="0"/>
                <a:cs typeface="Times New Roman" panose="02020603050405020304" pitchFamily="18" charset="0"/>
              </a:rPr>
              <a:t>Habitability also increases when the value of S_MAG is near to 15 and the value of S_LOG_G is near to 4.70.</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3574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INDEX</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026695" y="2770632"/>
            <a:ext cx="7599145" cy="3122168"/>
          </a:xfrm>
        </p:spPr>
        <p:txBody>
          <a:bodyPr>
            <a:normAutofit/>
          </a:bodyPr>
          <a:lstStyle/>
          <a:p>
            <a:r>
              <a:rPr lang="en-US" dirty="0"/>
              <a:t>Visualization and Analysis of Dataset</a:t>
            </a:r>
          </a:p>
          <a:p>
            <a:r>
              <a:rPr lang="en-US" dirty="0"/>
              <a:t>Interpretation and calculation of physical parameters</a:t>
            </a:r>
          </a:p>
          <a:p>
            <a:r>
              <a:rPr lang="en-US" dirty="0"/>
              <a:t>​Feature Engineering</a:t>
            </a:r>
          </a:p>
          <a:p>
            <a:r>
              <a:rPr lang="en-US" dirty="0"/>
              <a:t>Habitability classification</a:t>
            </a:r>
          </a:p>
          <a:p>
            <a:endParaRPr lang="en-US" dirty="0"/>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dirty="0"/>
              <a:t>Habitability classification</a:t>
            </a:r>
          </a:p>
        </p:txBody>
      </p:sp>
    </p:spTree>
    <p:extLst>
      <p:ext uri="{BB962C8B-B14F-4D97-AF65-F5344CB8AC3E}">
        <p14:creationId xmlns:p14="http://schemas.microsoft.com/office/powerpoint/2010/main" val="2242186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957C15-EA9B-4A23-BAAF-5EA60B293B15}"/>
              </a:ext>
            </a:extLst>
          </p:cNvPr>
          <p:cNvSpPr>
            <a:spLocks noGrp="1"/>
          </p:cNvSpPr>
          <p:nvPr>
            <p:ph type="sldNum" sz="quarter" idx="12"/>
          </p:nvPr>
        </p:nvSpPr>
        <p:spPr/>
        <p:txBody>
          <a:bodyPr/>
          <a:lstStyle/>
          <a:p>
            <a:fld id="{48F63A3B-78C7-47BE-AE5E-E10140E04643}" type="slidenum">
              <a:rPr lang="en-US" smtClean="0"/>
              <a:t>21</a:t>
            </a:fld>
            <a:endParaRPr lang="en-US" dirty="0"/>
          </a:p>
        </p:txBody>
      </p:sp>
      <p:sp>
        <p:nvSpPr>
          <p:cNvPr id="5" name="TextBox 4">
            <a:extLst>
              <a:ext uri="{FF2B5EF4-FFF2-40B4-BE49-F238E27FC236}">
                <a16:creationId xmlns:a16="http://schemas.microsoft.com/office/drawing/2014/main" id="{87299605-59EB-7EB8-AAF9-3E7578E4167C}"/>
              </a:ext>
            </a:extLst>
          </p:cNvPr>
          <p:cNvSpPr txBox="1"/>
          <p:nvPr/>
        </p:nvSpPr>
        <p:spPr>
          <a:xfrm>
            <a:off x="408215" y="1482642"/>
            <a:ext cx="5134169" cy="646331"/>
          </a:xfrm>
          <a:prstGeom prst="rect">
            <a:avLst/>
          </a:prstGeom>
          <a:noFill/>
        </p:spPr>
        <p:txBody>
          <a:bodyPr wrap="square">
            <a:spAutoFit/>
          </a:bodyPr>
          <a:lstStyle/>
          <a:p>
            <a:br>
              <a:rPr lang="en-US" dirty="0"/>
            </a:br>
            <a:endParaRPr lang="en-IN" dirty="0"/>
          </a:p>
        </p:txBody>
      </p:sp>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dirty="0"/>
              <a:t>Extra Trees Classifier</a:t>
            </a:r>
          </a:p>
        </p:txBody>
      </p:sp>
      <p:sp>
        <p:nvSpPr>
          <p:cNvPr id="6" name="TextBox 5">
            <a:extLst>
              <a:ext uri="{FF2B5EF4-FFF2-40B4-BE49-F238E27FC236}">
                <a16:creationId xmlns:a16="http://schemas.microsoft.com/office/drawing/2014/main" id="{A0B91734-EA23-0595-F1A8-01C01015BEC1}"/>
              </a:ext>
            </a:extLst>
          </p:cNvPr>
          <p:cNvSpPr txBox="1"/>
          <p:nvPr/>
        </p:nvSpPr>
        <p:spPr>
          <a:xfrm>
            <a:off x="1562419" y="5060639"/>
            <a:ext cx="8556167" cy="1477328"/>
          </a:xfrm>
          <a:prstGeom prst="rect">
            <a:avLst/>
          </a:prstGeom>
          <a:noFill/>
        </p:spPr>
        <p:txBody>
          <a:bodyPr wrap="square">
            <a:spAutoFit/>
          </a:bodyPr>
          <a:lstStyle/>
          <a:p>
            <a:pPr algn="ctr"/>
            <a:r>
              <a:rPr lang="en-IN" b="1" dirty="0"/>
              <a:t>Best hyperparameters</a:t>
            </a:r>
            <a:r>
              <a:rPr lang="en-IN" dirty="0"/>
              <a:t>:</a:t>
            </a:r>
          </a:p>
          <a:p>
            <a:pPr algn="ctr"/>
            <a:r>
              <a:rPr lang="en-IN" dirty="0"/>
              <a:t> </a:t>
            </a:r>
            <a:r>
              <a:rPr lang="en-IN" dirty="0" err="1"/>
              <a:t>n_estimators</a:t>
            </a:r>
            <a:r>
              <a:rPr lang="en-IN" dirty="0"/>
              <a:t>: 200,</a:t>
            </a:r>
          </a:p>
          <a:p>
            <a:pPr algn="ctr"/>
            <a:r>
              <a:rPr lang="en-IN" dirty="0" err="1"/>
              <a:t>min_samples_leaf</a:t>
            </a:r>
            <a:r>
              <a:rPr lang="en-IN" dirty="0"/>
              <a:t>’: 5 </a:t>
            </a:r>
          </a:p>
          <a:p>
            <a:pPr algn="ctr"/>
            <a:r>
              <a:rPr lang="en-IN" dirty="0" err="1"/>
              <a:t>max_features</a:t>
            </a:r>
            <a:r>
              <a:rPr lang="en-IN" dirty="0"/>
              <a:t>: 3</a:t>
            </a:r>
          </a:p>
          <a:p>
            <a:pPr algn="ctr"/>
            <a:r>
              <a:rPr lang="en-IN" dirty="0"/>
              <a:t> </a:t>
            </a:r>
            <a:r>
              <a:rPr lang="en-IN" b="1" dirty="0"/>
              <a:t>Accuracy : 0.999099002833296 </a:t>
            </a:r>
          </a:p>
        </p:txBody>
      </p:sp>
      <p:pic>
        <p:nvPicPr>
          <p:cNvPr id="9" name="Picture 8">
            <a:extLst>
              <a:ext uri="{FF2B5EF4-FFF2-40B4-BE49-F238E27FC236}">
                <a16:creationId xmlns:a16="http://schemas.microsoft.com/office/drawing/2014/main" id="{639DEDA8-D368-2700-A482-B9171B679EE8}"/>
              </a:ext>
            </a:extLst>
          </p:cNvPr>
          <p:cNvPicPr>
            <a:picLocks noChangeAspect="1"/>
          </p:cNvPicPr>
          <p:nvPr/>
        </p:nvPicPr>
        <p:blipFill>
          <a:blip r:embed="rId2"/>
          <a:stretch>
            <a:fillRect/>
          </a:stretch>
        </p:blipFill>
        <p:spPr>
          <a:xfrm>
            <a:off x="408215" y="1575948"/>
            <a:ext cx="7292332" cy="3370290"/>
          </a:xfrm>
          <a:prstGeom prst="rect">
            <a:avLst/>
          </a:prstGeom>
        </p:spPr>
      </p:pic>
      <p:pic>
        <p:nvPicPr>
          <p:cNvPr id="14" name="Picture 13">
            <a:extLst>
              <a:ext uri="{FF2B5EF4-FFF2-40B4-BE49-F238E27FC236}">
                <a16:creationId xmlns:a16="http://schemas.microsoft.com/office/drawing/2014/main" id="{4C6AB21A-AE8E-18F3-BDEE-3CA9A732E472}"/>
              </a:ext>
            </a:extLst>
          </p:cNvPr>
          <p:cNvPicPr>
            <a:picLocks noChangeAspect="1"/>
          </p:cNvPicPr>
          <p:nvPr/>
        </p:nvPicPr>
        <p:blipFill>
          <a:blip r:embed="rId3"/>
          <a:stretch>
            <a:fillRect/>
          </a:stretch>
        </p:blipFill>
        <p:spPr>
          <a:xfrm>
            <a:off x="7718696" y="1575948"/>
            <a:ext cx="4065090" cy="3484691"/>
          </a:xfrm>
          <a:prstGeom prst="rect">
            <a:avLst/>
          </a:prstGeom>
        </p:spPr>
      </p:pic>
    </p:spTree>
    <p:extLst>
      <p:ext uri="{BB962C8B-B14F-4D97-AF65-F5344CB8AC3E}">
        <p14:creationId xmlns:p14="http://schemas.microsoft.com/office/powerpoint/2010/main" val="2111129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dirty="0" err="1"/>
              <a:t>XGBoost</a:t>
            </a:r>
            <a:r>
              <a:rPr lang="en-IN" dirty="0"/>
              <a:t> Classifier</a:t>
            </a:r>
          </a:p>
        </p:txBody>
      </p:sp>
      <p:sp>
        <p:nvSpPr>
          <p:cNvPr id="9" name="TextBox 8">
            <a:extLst>
              <a:ext uri="{FF2B5EF4-FFF2-40B4-BE49-F238E27FC236}">
                <a16:creationId xmlns:a16="http://schemas.microsoft.com/office/drawing/2014/main" id="{CCAF9B0A-6BEF-A55E-C964-55C9EA88A60A}"/>
              </a:ext>
            </a:extLst>
          </p:cNvPr>
          <p:cNvSpPr txBox="1"/>
          <p:nvPr/>
        </p:nvSpPr>
        <p:spPr>
          <a:xfrm>
            <a:off x="2015412" y="4690943"/>
            <a:ext cx="7221894" cy="2031325"/>
          </a:xfrm>
          <a:prstGeom prst="rect">
            <a:avLst/>
          </a:prstGeom>
          <a:noFill/>
        </p:spPr>
        <p:txBody>
          <a:bodyPr wrap="square">
            <a:spAutoFit/>
          </a:bodyPr>
          <a:lstStyle/>
          <a:p>
            <a:pPr algn="ctr"/>
            <a:r>
              <a:rPr lang="en-IN" sz="1400" b="1" dirty="0"/>
              <a:t>Best hyperparameters</a:t>
            </a:r>
          </a:p>
          <a:p>
            <a:pPr algn="ctr"/>
            <a:r>
              <a:rPr lang="en-IN" sz="1400" dirty="0"/>
              <a:t>Subsample : 0.7999999999999999,</a:t>
            </a:r>
          </a:p>
          <a:p>
            <a:pPr algn="ctr"/>
            <a:r>
              <a:rPr lang="en-IN" sz="1400" dirty="0"/>
              <a:t> </a:t>
            </a:r>
            <a:r>
              <a:rPr lang="en-IN" sz="1400" dirty="0" err="1"/>
              <a:t>num_class</a:t>
            </a:r>
            <a:r>
              <a:rPr lang="en-IN" sz="1400" dirty="0"/>
              <a:t> : 10, </a:t>
            </a:r>
          </a:p>
          <a:p>
            <a:pPr algn="ctr"/>
            <a:r>
              <a:rPr lang="en-IN" sz="1400" dirty="0"/>
              <a:t> </a:t>
            </a:r>
            <a:r>
              <a:rPr lang="en-IN" sz="1400" dirty="0" err="1"/>
              <a:t>n_estimators</a:t>
            </a:r>
            <a:r>
              <a:rPr lang="en-IN" sz="1400" dirty="0"/>
              <a:t> : 500</a:t>
            </a:r>
          </a:p>
          <a:p>
            <a:pPr algn="ctr"/>
            <a:r>
              <a:rPr lang="en-IN" sz="1400" dirty="0"/>
              <a:t>, </a:t>
            </a:r>
            <a:r>
              <a:rPr lang="en-IN" sz="1400" dirty="0" err="1"/>
              <a:t>max_depth</a:t>
            </a:r>
            <a:r>
              <a:rPr lang="en-IN" sz="1400" dirty="0"/>
              <a:t> : 150</a:t>
            </a:r>
          </a:p>
          <a:p>
            <a:pPr algn="ctr"/>
            <a:r>
              <a:rPr lang="en-IN" sz="1400" dirty="0"/>
              <a:t> </a:t>
            </a:r>
            <a:r>
              <a:rPr lang="en-IN" sz="1400" dirty="0" err="1"/>
              <a:t>learning_rate</a:t>
            </a:r>
            <a:r>
              <a:rPr lang="en-IN" sz="1400" dirty="0"/>
              <a:t>: 0.2</a:t>
            </a:r>
          </a:p>
          <a:p>
            <a:pPr algn="ctr"/>
            <a:r>
              <a:rPr lang="en-IN" sz="1400" dirty="0" err="1"/>
              <a:t>colsample_bytree</a:t>
            </a:r>
            <a:r>
              <a:rPr lang="en-IN" sz="1400" dirty="0"/>
              <a:t>: 0.8999999999999999</a:t>
            </a:r>
          </a:p>
          <a:p>
            <a:pPr algn="ctr"/>
            <a:r>
              <a:rPr lang="en-IN" sz="1400" dirty="0"/>
              <a:t> </a:t>
            </a:r>
            <a:r>
              <a:rPr lang="en-IN" sz="1400" dirty="0" err="1"/>
              <a:t>colsample_bylevel</a:t>
            </a:r>
            <a:r>
              <a:rPr lang="en-IN" sz="1400" dirty="0"/>
              <a:t>: 0.7</a:t>
            </a:r>
          </a:p>
          <a:p>
            <a:pPr algn="ctr"/>
            <a:r>
              <a:rPr lang="en-IN" sz="1400" b="1" dirty="0"/>
              <a:t>Accuracy: 0.9984030519646642</a:t>
            </a:r>
          </a:p>
        </p:txBody>
      </p:sp>
      <p:pic>
        <p:nvPicPr>
          <p:cNvPr id="18" name="Picture 17">
            <a:extLst>
              <a:ext uri="{FF2B5EF4-FFF2-40B4-BE49-F238E27FC236}">
                <a16:creationId xmlns:a16="http://schemas.microsoft.com/office/drawing/2014/main" id="{D6097AF7-5F9B-09DE-9546-E9942B5FF6EA}"/>
              </a:ext>
            </a:extLst>
          </p:cNvPr>
          <p:cNvPicPr>
            <a:picLocks noChangeAspect="1"/>
          </p:cNvPicPr>
          <p:nvPr/>
        </p:nvPicPr>
        <p:blipFill>
          <a:blip r:embed="rId2"/>
          <a:stretch>
            <a:fillRect/>
          </a:stretch>
        </p:blipFill>
        <p:spPr>
          <a:xfrm>
            <a:off x="621792" y="1371419"/>
            <a:ext cx="6657004" cy="3248046"/>
          </a:xfrm>
          <a:prstGeom prst="rect">
            <a:avLst/>
          </a:prstGeom>
        </p:spPr>
      </p:pic>
      <p:pic>
        <p:nvPicPr>
          <p:cNvPr id="20" name="Picture 19">
            <a:extLst>
              <a:ext uri="{FF2B5EF4-FFF2-40B4-BE49-F238E27FC236}">
                <a16:creationId xmlns:a16="http://schemas.microsoft.com/office/drawing/2014/main" id="{5F14DC67-6093-CD06-D9F1-5D4679F2C2B6}"/>
              </a:ext>
            </a:extLst>
          </p:cNvPr>
          <p:cNvPicPr>
            <a:picLocks noChangeAspect="1"/>
          </p:cNvPicPr>
          <p:nvPr/>
        </p:nvPicPr>
        <p:blipFill>
          <a:blip r:embed="rId3"/>
          <a:stretch>
            <a:fillRect/>
          </a:stretch>
        </p:blipFill>
        <p:spPr>
          <a:xfrm>
            <a:off x="7752569" y="1299942"/>
            <a:ext cx="4130398" cy="3391002"/>
          </a:xfrm>
          <a:prstGeom prst="rect">
            <a:avLst/>
          </a:prstGeom>
        </p:spPr>
      </p:pic>
      <p:sp>
        <p:nvSpPr>
          <p:cNvPr id="21" name="Slide Number Placeholder 20">
            <a:extLst>
              <a:ext uri="{FF2B5EF4-FFF2-40B4-BE49-F238E27FC236}">
                <a16:creationId xmlns:a16="http://schemas.microsoft.com/office/drawing/2014/main" id="{EFA1ACE1-9DAE-3ED6-278F-9FA57178DB44}"/>
              </a:ext>
            </a:extLst>
          </p:cNvPr>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1494769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dirty="0"/>
              <a:t>Random Forest Classifier</a:t>
            </a:r>
          </a:p>
        </p:txBody>
      </p:sp>
      <p:pic>
        <p:nvPicPr>
          <p:cNvPr id="6" name="Picture 5">
            <a:extLst>
              <a:ext uri="{FF2B5EF4-FFF2-40B4-BE49-F238E27FC236}">
                <a16:creationId xmlns:a16="http://schemas.microsoft.com/office/drawing/2014/main" id="{A45FFFF6-9C8F-DFCF-CEEC-FE14E474AFCE}"/>
              </a:ext>
            </a:extLst>
          </p:cNvPr>
          <p:cNvPicPr>
            <a:picLocks noChangeAspect="1"/>
          </p:cNvPicPr>
          <p:nvPr/>
        </p:nvPicPr>
        <p:blipFill>
          <a:blip r:embed="rId2"/>
          <a:stretch>
            <a:fillRect/>
          </a:stretch>
        </p:blipFill>
        <p:spPr>
          <a:xfrm>
            <a:off x="621792" y="1371419"/>
            <a:ext cx="6308397" cy="3248045"/>
          </a:xfrm>
          <a:prstGeom prst="rect">
            <a:avLst/>
          </a:prstGeom>
        </p:spPr>
      </p:pic>
      <p:sp>
        <p:nvSpPr>
          <p:cNvPr id="9" name="TextBox 8">
            <a:extLst>
              <a:ext uri="{FF2B5EF4-FFF2-40B4-BE49-F238E27FC236}">
                <a16:creationId xmlns:a16="http://schemas.microsoft.com/office/drawing/2014/main" id="{CCAF9B0A-6BEF-A55E-C964-55C9EA88A60A}"/>
              </a:ext>
            </a:extLst>
          </p:cNvPr>
          <p:cNvSpPr txBox="1"/>
          <p:nvPr/>
        </p:nvSpPr>
        <p:spPr>
          <a:xfrm>
            <a:off x="2015412" y="4690943"/>
            <a:ext cx="7221894" cy="1815882"/>
          </a:xfrm>
          <a:prstGeom prst="rect">
            <a:avLst/>
          </a:prstGeom>
          <a:noFill/>
        </p:spPr>
        <p:txBody>
          <a:bodyPr wrap="square">
            <a:spAutoFit/>
          </a:bodyPr>
          <a:lstStyle/>
          <a:p>
            <a:pPr algn="ctr"/>
            <a:r>
              <a:rPr lang="en-IN" sz="1400" b="1" dirty="0"/>
              <a:t>Best hyperparameters</a:t>
            </a:r>
          </a:p>
          <a:p>
            <a:pPr algn="ctr"/>
            <a:r>
              <a:rPr lang="en-IN" sz="1400" dirty="0"/>
              <a:t> </a:t>
            </a:r>
            <a:r>
              <a:rPr lang="en-IN" sz="1400" dirty="0" err="1"/>
              <a:t>n_estimators</a:t>
            </a:r>
            <a:r>
              <a:rPr lang="en-IN" sz="1400" dirty="0"/>
              <a:t> : 4</a:t>
            </a:r>
          </a:p>
          <a:p>
            <a:pPr algn="ctr"/>
            <a:r>
              <a:rPr lang="en-IN" sz="1400" dirty="0"/>
              <a:t> </a:t>
            </a:r>
            <a:r>
              <a:rPr lang="en-IN" sz="1400" dirty="0" err="1"/>
              <a:t>min_samples_split</a:t>
            </a:r>
            <a:r>
              <a:rPr lang="en-IN" sz="1400" dirty="0"/>
              <a:t> : 10 </a:t>
            </a:r>
          </a:p>
          <a:p>
            <a:pPr algn="ctr"/>
            <a:r>
              <a:rPr lang="en-IN" sz="1400" dirty="0" err="1"/>
              <a:t>min_samples_leaf</a:t>
            </a:r>
            <a:r>
              <a:rPr lang="en-IN" sz="1400" dirty="0"/>
              <a:t>: 1 </a:t>
            </a:r>
          </a:p>
          <a:p>
            <a:pPr algn="ctr"/>
            <a:r>
              <a:rPr lang="en-IN" sz="1400" dirty="0" err="1"/>
              <a:t>max_features</a:t>
            </a:r>
            <a:r>
              <a:rPr lang="en-IN" sz="1400" dirty="0"/>
              <a:t> : 'sqrt’,</a:t>
            </a:r>
          </a:p>
          <a:p>
            <a:pPr algn="ctr"/>
            <a:r>
              <a:rPr lang="en-IN" sz="1400" dirty="0" err="1"/>
              <a:t>max_depth</a:t>
            </a:r>
            <a:r>
              <a:rPr lang="en-IN" sz="1400" dirty="0"/>
              <a:t>: 100,</a:t>
            </a:r>
          </a:p>
          <a:p>
            <a:pPr algn="ctr"/>
            <a:r>
              <a:rPr lang="en-IN" sz="1400" dirty="0"/>
              <a:t>bootstrap: False</a:t>
            </a:r>
          </a:p>
          <a:p>
            <a:pPr algn="ctr"/>
            <a:r>
              <a:rPr lang="en-IN" sz="1400" b="1" dirty="0"/>
              <a:t>Accuracy: 0.997829061803788</a:t>
            </a:r>
          </a:p>
        </p:txBody>
      </p:sp>
      <p:pic>
        <p:nvPicPr>
          <p:cNvPr id="16" name="Picture 15">
            <a:extLst>
              <a:ext uri="{FF2B5EF4-FFF2-40B4-BE49-F238E27FC236}">
                <a16:creationId xmlns:a16="http://schemas.microsoft.com/office/drawing/2014/main" id="{62079800-D7CD-C6FC-4536-5856F88B7941}"/>
              </a:ext>
            </a:extLst>
          </p:cNvPr>
          <p:cNvPicPr>
            <a:picLocks noChangeAspect="1"/>
          </p:cNvPicPr>
          <p:nvPr/>
        </p:nvPicPr>
        <p:blipFill>
          <a:blip r:embed="rId3"/>
          <a:stretch>
            <a:fillRect/>
          </a:stretch>
        </p:blipFill>
        <p:spPr>
          <a:xfrm>
            <a:off x="7278796" y="1371419"/>
            <a:ext cx="3917019" cy="3319524"/>
          </a:xfrm>
          <a:prstGeom prst="rect">
            <a:avLst/>
          </a:prstGeom>
        </p:spPr>
      </p:pic>
      <p:sp>
        <p:nvSpPr>
          <p:cNvPr id="4" name="Slide Number Placeholder 3">
            <a:extLst>
              <a:ext uri="{FF2B5EF4-FFF2-40B4-BE49-F238E27FC236}">
                <a16:creationId xmlns:a16="http://schemas.microsoft.com/office/drawing/2014/main" id="{A371420D-18E0-AC54-59B0-338140E35DCB}"/>
              </a:ext>
            </a:extLst>
          </p:cNvPr>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1193657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dirty="0"/>
              <a:t>KNN Classifier</a:t>
            </a:r>
          </a:p>
        </p:txBody>
      </p:sp>
      <p:sp>
        <p:nvSpPr>
          <p:cNvPr id="9" name="TextBox 8">
            <a:extLst>
              <a:ext uri="{FF2B5EF4-FFF2-40B4-BE49-F238E27FC236}">
                <a16:creationId xmlns:a16="http://schemas.microsoft.com/office/drawing/2014/main" id="{CCAF9B0A-6BEF-A55E-C964-55C9EA88A60A}"/>
              </a:ext>
            </a:extLst>
          </p:cNvPr>
          <p:cNvSpPr txBox="1"/>
          <p:nvPr/>
        </p:nvSpPr>
        <p:spPr>
          <a:xfrm>
            <a:off x="1940767" y="4629608"/>
            <a:ext cx="7221894" cy="1600438"/>
          </a:xfrm>
          <a:prstGeom prst="rect">
            <a:avLst/>
          </a:prstGeom>
          <a:noFill/>
        </p:spPr>
        <p:txBody>
          <a:bodyPr wrap="square">
            <a:spAutoFit/>
          </a:bodyPr>
          <a:lstStyle/>
          <a:p>
            <a:pPr algn="ctr"/>
            <a:r>
              <a:rPr lang="en-IN" sz="1400" b="1" dirty="0"/>
              <a:t>Best hyperparameters</a:t>
            </a:r>
          </a:p>
          <a:p>
            <a:pPr algn="ctr"/>
            <a:r>
              <a:rPr lang="en-IN" sz="1400" dirty="0"/>
              <a:t>weights : distance</a:t>
            </a:r>
          </a:p>
          <a:p>
            <a:pPr algn="ctr"/>
            <a:r>
              <a:rPr lang="en-IN" sz="1400" dirty="0"/>
              <a:t> p: 1</a:t>
            </a:r>
          </a:p>
          <a:p>
            <a:pPr algn="ctr"/>
            <a:r>
              <a:rPr lang="en-IN" sz="1400" dirty="0" err="1"/>
              <a:t>n_neighbors</a:t>
            </a:r>
            <a:r>
              <a:rPr lang="en-IN" sz="1400" dirty="0"/>
              <a:t> : 7</a:t>
            </a:r>
          </a:p>
          <a:p>
            <a:pPr algn="ctr"/>
            <a:r>
              <a:rPr lang="en-IN" sz="1400" dirty="0" err="1"/>
              <a:t>leaf_size</a:t>
            </a:r>
            <a:r>
              <a:rPr lang="en-IN" sz="1400" dirty="0"/>
              <a:t> : 30</a:t>
            </a:r>
          </a:p>
          <a:p>
            <a:pPr algn="ctr"/>
            <a:r>
              <a:rPr lang="en-IN" sz="1400" dirty="0"/>
              <a:t>algorithm: auto</a:t>
            </a:r>
          </a:p>
          <a:p>
            <a:pPr algn="ctr"/>
            <a:r>
              <a:rPr lang="en-IN" sz="1400" b="1" dirty="0"/>
              <a:t>Accuracy: 0.9904541680684292</a:t>
            </a:r>
          </a:p>
        </p:txBody>
      </p:sp>
      <p:pic>
        <p:nvPicPr>
          <p:cNvPr id="3" name="Picture 2">
            <a:extLst>
              <a:ext uri="{FF2B5EF4-FFF2-40B4-BE49-F238E27FC236}">
                <a16:creationId xmlns:a16="http://schemas.microsoft.com/office/drawing/2014/main" id="{951E6B77-76B9-27CA-25E7-F1A97729DE05}"/>
              </a:ext>
            </a:extLst>
          </p:cNvPr>
          <p:cNvPicPr>
            <a:picLocks noChangeAspect="1"/>
          </p:cNvPicPr>
          <p:nvPr/>
        </p:nvPicPr>
        <p:blipFill>
          <a:blip r:embed="rId2"/>
          <a:stretch>
            <a:fillRect/>
          </a:stretch>
        </p:blipFill>
        <p:spPr>
          <a:xfrm>
            <a:off x="315966" y="1371419"/>
            <a:ext cx="6710475" cy="3248046"/>
          </a:xfrm>
          <a:prstGeom prst="rect">
            <a:avLst/>
          </a:prstGeom>
        </p:spPr>
      </p:pic>
      <p:pic>
        <p:nvPicPr>
          <p:cNvPr id="5" name="Picture 4">
            <a:extLst>
              <a:ext uri="{FF2B5EF4-FFF2-40B4-BE49-F238E27FC236}">
                <a16:creationId xmlns:a16="http://schemas.microsoft.com/office/drawing/2014/main" id="{36C3E407-2770-96EA-3B94-9624ECCF81BB}"/>
              </a:ext>
            </a:extLst>
          </p:cNvPr>
          <p:cNvPicPr>
            <a:picLocks noChangeAspect="1"/>
          </p:cNvPicPr>
          <p:nvPr/>
        </p:nvPicPr>
        <p:blipFill>
          <a:blip r:embed="rId3"/>
          <a:stretch>
            <a:fillRect/>
          </a:stretch>
        </p:blipFill>
        <p:spPr>
          <a:xfrm>
            <a:off x="7385598" y="1371419"/>
            <a:ext cx="3907241" cy="3248046"/>
          </a:xfrm>
          <a:prstGeom prst="rect">
            <a:avLst/>
          </a:prstGeom>
        </p:spPr>
      </p:pic>
      <p:sp>
        <p:nvSpPr>
          <p:cNvPr id="11" name="Slide Number Placeholder 10">
            <a:extLst>
              <a:ext uri="{FF2B5EF4-FFF2-40B4-BE49-F238E27FC236}">
                <a16:creationId xmlns:a16="http://schemas.microsoft.com/office/drawing/2014/main" id="{9F55653D-0E0A-71B5-4C95-129F1696B788}"/>
              </a:ext>
            </a:extLst>
          </p:cNvPr>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916733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IN" dirty="0"/>
              <a:t>ADABOOST Classifier</a:t>
            </a:r>
          </a:p>
        </p:txBody>
      </p:sp>
      <p:sp>
        <p:nvSpPr>
          <p:cNvPr id="9" name="TextBox 8">
            <a:extLst>
              <a:ext uri="{FF2B5EF4-FFF2-40B4-BE49-F238E27FC236}">
                <a16:creationId xmlns:a16="http://schemas.microsoft.com/office/drawing/2014/main" id="{CCAF9B0A-6BEF-A55E-C964-55C9EA88A60A}"/>
              </a:ext>
            </a:extLst>
          </p:cNvPr>
          <p:cNvSpPr txBox="1"/>
          <p:nvPr/>
        </p:nvSpPr>
        <p:spPr>
          <a:xfrm>
            <a:off x="1940767" y="4888429"/>
            <a:ext cx="7221894" cy="307777"/>
          </a:xfrm>
          <a:prstGeom prst="rect">
            <a:avLst/>
          </a:prstGeom>
          <a:noFill/>
        </p:spPr>
        <p:txBody>
          <a:bodyPr wrap="square">
            <a:spAutoFit/>
          </a:bodyPr>
          <a:lstStyle/>
          <a:p>
            <a:pPr algn="ctr"/>
            <a:r>
              <a:rPr lang="en-IN" sz="1400" dirty="0"/>
              <a:t>Accuracy: 0.997787366570274</a:t>
            </a:r>
            <a:endParaRPr lang="en-IN" sz="1400" b="1" dirty="0"/>
          </a:p>
        </p:txBody>
      </p:sp>
      <p:pic>
        <p:nvPicPr>
          <p:cNvPr id="4" name="Picture 3">
            <a:extLst>
              <a:ext uri="{FF2B5EF4-FFF2-40B4-BE49-F238E27FC236}">
                <a16:creationId xmlns:a16="http://schemas.microsoft.com/office/drawing/2014/main" id="{9B40F8C0-D189-7A1C-6450-48BBA6F881C5}"/>
              </a:ext>
            </a:extLst>
          </p:cNvPr>
          <p:cNvPicPr>
            <a:picLocks noChangeAspect="1"/>
          </p:cNvPicPr>
          <p:nvPr/>
        </p:nvPicPr>
        <p:blipFill>
          <a:blip r:embed="rId2"/>
          <a:stretch>
            <a:fillRect/>
          </a:stretch>
        </p:blipFill>
        <p:spPr>
          <a:xfrm>
            <a:off x="479397" y="1558762"/>
            <a:ext cx="6627256" cy="2812024"/>
          </a:xfrm>
          <a:prstGeom prst="rect">
            <a:avLst/>
          </a:prstGeom>
        </p:spPr>
      </p:pic>
      <p:pic>
        <p:nvPicPr>
          <p:cNvPr id="7" name="Picture 6">
            <a:extLst>
              <a:ext uri="{FF2B5EF4-FFF2-40B4-BE49-F238E27FC236}">
                <a16:creationId xmlns:a16="http://schemas.microsoft.com/office/drawing/2014/main" id="{E9E7BF4B-CC64-DCD2-EA86-A39BEF7B4922}"/>
              </a:ext>
            </a:extLst>
          </p:cNvPr>
          <p:cNvPicPr>
            <a:picLocks noChangeAspect="1"/>
          </p:cNvPicPr>
          <p:nvPr/>
        </p:nvPicPr>
        <p:blipFill>
          <a:blip r:embed="rId3"/>
          <a:stretch>
            <a:fillRect/>
          </a:stretch>
        </p:blipFill>
        <p:spPr>
          <a:xfrm>
            <a:off x="7688895" y="1558762"/>
            <a:ext cx="3603946" cy="3070846"/>
          </a:xfrm>
          <a:prstGeom prst="rect">
            <a:avLst/>
          </a:prstGeom>
        </p:spPr>
      </p:pic>
      <p:sp>
        <p:nvSpPr>
          <p:cNvPr id="8" name="Slide Number Placeholder 7">
            <a:extLst>
              <a:ext uri="{FF2B5EF4-FFF2-40B4-BE49-F238E27FC236}">
                <a16:creationId xmlns:a16="http://schemas.microsoft.com/office/drawing/2014/main" id="{A8492191-FC91-C5D1-F731-75048A01CB1A}"/>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3576184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dirty="0"/>
              <a:t>CONCLUSION</a:t>
            </a:r>
            <a:endParaRPr lang="en-IN" dirty="0"/>
          </a:p>
        </p:txBody>
      </p:sp>
      <p:pic>
        <p:nvPicPr>
          <p:cNvPr id="3" name="Picture 2">
            <a:extLst>
              <a:ext uri="{FF2B5EF4-FFF2-40B4-BE49-F238E27FC236}">
                <a16:creationId xmlns:a16="http://schemas.microsoft.com/office/drawing/2014/main" id="{5F6530AD-DE70-A023-879F-10B489E23A01}"/>
              </a:ext>
            </a:extLst>
          </p:cNvPr>
          <p:cNvPicPr>
            <a:picLocks noChangeAspect="1"/>
          </p:cNvPicPr>
          <p:nvPr/>
        </p:nvPicPr>
        <p:blipFill>
          <a:blip r:embed="rId2"/>
          <a:stretch>
            <a:fillRect/>
          </a:stretch>
        </p:blipFill>
        <p:spPr>
          <a:xfrm>
            <a:off x="2002723" y="1484386"/>
            <a:ext cx="7578648" cy="3056934"/>
          </a:xfrm>
          <a:prstGeom prst="rect">
            <a:avLst/>
          </a:prstGeom>
        </p:spPr>
      </p:pic>
      <p:sp>
        <p:nvSpPr>
          <p:cNvPr id="8" name="TextBox 7">
            <a:extLst>
              <a:ext uri="{FF2B5EF4-FFF2-40B4-BE49-F238E27FC236}">
                <a16:creationId xmlns:a16="http://schemas.microsoft.com/office/drawing/2014/main" id="{7ED73155-744B-B84D-9E7B-E541CF6A5FC8}"/>
              </a:ext>
            </a:extLst>
          </p:cNvPr>
          <p:cNvSpPr txBox="1"/>
          <p:nvPr/>
        </p:nvSpPr>
        <p:spPr>
          <a:xfrm>
            <a:off x="1590411" y="4908258"/>
            <a:ext cx="8556167" cy="1477328"/>
          </a:xfrm>
          <a:prstGeom prst="rect">
            <a:avLst/>
          </a:prstGeom>
          <a:noFill/>
        </p:spPr>
        <p:txBody>
          <a:bodyPr wrap="square">
            <a:spAutoFit/>
          </a:bodyPr>
          <a:lstStyle/>
          <a:p>
            <a:pPr algn="ctr"/>
            <a:r>
              <a:rPr lang="en-IN" b="1" dirty="0"/>
              <a:t>Best hyperparameters</a:t>
            </a:r>
            <a:r>
              <a:rPr lang="en-IN" dirty="0"/>
              <a:t>:</a:t>
            </a:r>
          </a:p>
          <a:p>
            <a:pPr algn="ctr"/>
            <a:r>
              <a:rPr lang="en-IN" dirty="0"/>
              <a:t> </a:t>
            </a:r>
            <a:r>
              <a:rPr lang="en-IN" dirty="0" err="1"/>
              <a:t>n_estimators</a:t>
            </a:r>
            <a:r>
              <a:rPr lang="en-IN" dirty="0"/>
              <a:t>: 200,</a:t>
            </a:r>
          </a:p>
          <a:p>
            <a:pPr algn="ctr"/>
            <a:r>
              <a:rPr lang="en-IN" dirty="0" err="1"/>
              <a:t>min_samples_leaf</a:t>
            </a:r>
            <a:r>
              <a:rPr lang="en-IN" dirty="0"/>
              <a:t>’: 5 </a:t>
            </a:r>
          </a:p>
          <a:p>
            <a:pPr algn="ctr"/>
            <a:r>
              <a:rPr lang="en-IN" dirty="0" err="1"/>
              <a:t>max_features</a:t>
            </a:r>
            <a:r>
              <a:rPr lang="en-IN" dirty="0"/>
              <a:t>: 3</a:t>
            </a:r>
          </a:p>
          <a:p>
            <a:pPr algn="ctr"/>
            <a:r>
              <a:rPr lang="en-IN" dirty="0"/>
              <a:t> </a:t>
            </a:r>
            <a:r>
              <a:rPr lang="en-IN" b="1" dirty="0"/>
              <a:t>Accuracy : 0.999099002833296 </a:t>
            </a:r>
          </a:p>
        </p:txBody>
      </p:sp>
      <p:sp>
        <p:nvSpPr>
          <p:cNvPr id="11" name="Slide Number Placeholder 10">
            <a:extLst>
              <a:ext uri="{FF2B5EF4-FFF2-40B4-BE49-F238E27FC236}">
                <a16:creationId xmlns:a16="http://schemas.microsoft.com/office/drawing/2014/main" id="{7A661F62-53A8-E04C-6158-B5F92EC826F6}"/>
              </a:ext>
            </a:extLst>
          </p:cNvPr>
          <p:cNvSpPr>
            <a:spLocks noGrp="1"/>
          </p:cNvSpPr>
          <p:nvPr>
            <p:ph type="sldNum" sz="quarter" idx="12"/>
          </p:nvPr>
        </p:nvSpPr>
        <p:spPr/>
        <p:txBody>
          <a:bodyPr/>
          <a:lstStyle/>
          <a:p>
            <a:fld id="{48F63A3B-78C7-47BE-AE5E-E10140E04643}" type="slidenum">
              <a:rPr lang="en-US" smtClean="0"/>
              <a:t>26</a:t>
            </a:fld>
            <a:endParaRPr lang="en-US" dirty="0"/>
          </a:p>
        </p:txBody>
      </p:sp>
    </p:spTree>
    <p:extLst>
      <p:ext uri="{BB962C8B-B14F-4D97-AF65-F5344CB8AC3E}">
        <p14:creationId xmlns:p14="http://schemas.microsoft.com/office/powerpoint/2010/main" val="1030908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301752" y="271780"/>
            <a:ext cx="10671048" cy="768096"/>
          </a:xfrm>
        </p:spPr>
        <p:txBody>
          <a:bodyPr/>
          <a:lstStyle/>
          <a:p>
            <a:r>
              <a:rPr lang="en-US" dirty="0"/>
              <a:t>TEAM</a:t>
            </a:r>
          </a:p>
        </p:txBody>
      </p:sp>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a:xfrm>
            <a:off x="1271016" y="3708400"/>
            <a:ext cx="2029968" cy="694944"/>
          </a:xfrm>
        </p:spPr>
        <p:txBody>
          <a:bodyPr/>
          <a:lstStyle/>
          <a:p>
            <a:r>
              <a:rPr lang="en-US" dirty="0"/>
              <a:t>AVINANDAN SHARMA</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3827907" y="3708400"/>
            <a:ext cx="2029968" cy="694944"/>
          </a:xfrm>
        </p:spPr>
        <p:txBody>
          <a:bodyPr/>
          <a:lstStyle/>
          <a:p>
            <a:r>
              <a:rPr lang="en-US" dirty="0"/>
              <a:t>AYUSH KUMAR</a:t>
            </a:r>
          </a:p>
        </p:txBody>
      </p:sp>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a:xfrm>
            <a:off x="6487160" y="3708400"/>
            <a:ext cx="2029968" cy="694944"/>
          </a:xfrm>
        </p:spPr>
        <p:txBody>
          <a:bodyPr/>
          <a:lstStyle/>
          <a:p>
            <a:r>
              <a:rPr lang="en-US" dirty="0"/>
              <a:t>SRIJAN RANJAN</a:t>
            </a:r>
          </a:p>
        </p:txBody>
      </p:sp>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a:xfrm>
            <a:off x="8891016" y="3695192"/>
            <a:ext cx="2029968" cy="694944"/>
          </a:xfrm>
        </p:spPr>
        <p:txBody>
          <a:bodyPr/>
          <a:lstStyle/>
          <a:p>
            <a:r>
              <a:rPr lang="en-US" dirty="0"/>
              <a:t>SUBARNO MAJI​</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27</a:t>
            </a:fld>
            <a:endParaRPr lang="en-US" dirty="0"/>
          </a:p>
        </p:txBody>
      </p:sp>
      <p:pic>
        <p:nvPicPr>
          <p:cNvPr id="46" name="Picture Placeholder 45">
            <a:extLst>
              <a:ext uri="{FF2B5EF4-FFF2-40B4-BE49-F238E27FC236}">
                <a16:creationId xmlns:a16="http://schemas.microsoft.com/office/drawing/2014/main" id="{17C66452-BE76-10D8-D242-46D08AF5BDD0}"/>
              </a:ext>
            </a:extLst>
          </p:cNvPr>
          <p:cNvPicPr>
            <a:picLocks noGrp="1" noChangeAspect="1"/>
          </p:cNvPicPr>
          <p:nvPr>
            <p:ph type="pic" sz="quarter" idx="13"/>
          </p:nvPr>
        </p:nvPicPr>
        <p:blipFill>
          <a:blip r:embed="rId2"/>
          <a:srcRect t="16197" b="16197"/>
          <a:stretch>
            <a:fillRect/>
          </a:stretch>
        </p:blipFill>
        <p:spPr>
          <a:xfrm>
            <a:off x="1271016" y="1545336"/>
            <a:ext cx="2029968" cy="1828800"/>
          </a:xfrm>
        </p:spPr>
      </p:pic>
      <p:pic>
        <p:nvPicPr>
          <p:cNvPr id="58" name="Picture Placeholder 57">
            <a:extLst>
              <a:ext uri="{FF2B5EF4-FFF2-40B4-BE49-F238E27FC236}">
                <a16:creationId xmlns:a16="http://schemas.microsoft.com/office/drawing/2014/main" id="{69364799-6BBB-9108-DEC4-CFCACB0678BE}"/>
              </a:ext>
            </a:extLst>
          </p:cNvPr>
          <p:cNvPicPr>
            <a:picLocks noGrp="1" noChangeAspect="1"/>
          </p:cNvPicPr>
          <p:nvPr>
            <p:ph type="pic" sz="quarter" idx="17"/>
          </p:nvPr>
        </p:nvPicPr>
        <p:blipFill>
          <a:blip r:embed="rId3"/>
          <a:srcRect l="18799" r="18799"/>
          <a:stretch>
            <a:fillRect/>
          </a:stretch>
        </p:blipFill>
        <p:spPr>
          <a:xfrm rot="10800000">
            <a:off x="3829050" y="1544638"/>
            <a:ext cx="2028825" cy="1828800"/>
          </a:xfrm>
        </p:spPr>
      </p:pic>
      <p:pic>
        <p:nvPicPr>
          <p:cNvPr id="68" name="Picture Placeholder 67">
            <a:extLst>
              <a:ext uri="{FF2B5EF4-FFF2-40B4-BE49-F238E27FC236}">
                <a16:creationId xmlns:a16="http://schemas.microsoft.com/office/drawing/2014/main" id="{C0716F2A-DEDC-CC2B-B43A-63D06FEF68D0}"/>
              </a:ext>
            </a:extLst>
          </p:cNvPr>
          <p:cNvPicPr>
            <a:picLocks noGrp="1" noChangeAspect="1"/>
          </p:cNvPicPr>
          <p:nvPr>
            <p:ph type="pic" sz="quarter" idx="20"/>
          </p:nvPr>
        </p:nvPicPr>
        <p:blipFill>
          <a:blip r:embed="rId4"/>
          <a:srcRect t="542" b="542"/>
          <a:stretch>
            <a:fillRect/>
          </a:stretch>
        </p:blipFill>
        <p:spPr/>
      </p:pic>
      <p:pic>
        <p:nvPicPr>
          <p:cNvPr id="74" name="Picture Placeholder 73">
            <a:extLst>
              <a:ext uri="{FF2B5EF4-FFF2-40B4-BE49-F238E27FC236}">
                <a16:creationId xmlns:a16="http://schemas.microsoft.com/office/drawing/2014/main" id="{4687B0A2-4EBD-0B81-5D76-DC823C436D67}"/>
              </a:ext>
            </a:extLst>
          </p:cNvPr>
          <p:cNvPicPr>
            <a:picLocks noGrp="1" noChangeAspect="1"/>
          </p:cNvPicPr>
          <p:nvPr>
            <p:ph type="pic" sz="quarter" idx="23"/>
          </p:nvPr>
        </p:nvPicPr>
        <p:blipFill>
          <a:blip r:embed="rId5"/>
          <a:srcRect t="16224" b="16224"/>
          <a:stretch>
            <a:fillRect/>
          </a:stretch>
        </p:blipFill>
        <p:spPr/>
      </p:pic>
    </p:spTree>
    <p:extLst>
      <p:ext uri="{BB962C8B-B14F-4D97-AF65-F5344CB8AC3E}">
        <p14:creationId xmlns:p14="http://schemas.microsoft.com/office/powerpoint/2010/main" val="2452269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VISUALIZATION AND analysis</a:t>
            </a:r>
          </a:p>
        </p:txBody>
      </p:sp>
    </p:spTree>
    <p:extLst>
      <p:ext uri="{BB962C8B-B14F-4D97-AF65-F5344CB8AC3E}">
        <p14:creationId xmlns:p14="http://schemas.microsoft.com/office/powerpoint/2010/main" val="2952923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IN" dirty="0"/>
              <a:t>  BASIC INSPECTION</a:t>
            </a:r>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MISSING VALUES</a:t>
            </a:r>
          </a:p>
        </p:txBody>
      </p:sp>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normAutofit lnSpcReduction="10000"/>
          </a:bodyPr>
          <a:lstStyle/>
          <a:p>
            <a:pPr rtl="0">
              <a:spcBef>
                <a:spcPts val="0"/>
              </a:spcBef>
              <a:spcAft>
                <a:spcPts val="0"/>
              </a:spcAft>
            </a:pPr>
            <a:r>
              <a:rPr lang="en-US" sz="1600" b="0" i="0" u="none" strike="noStrike" dirty="0">
                <a:solidFill>
                  <a:schemeClr val="accent6">
                    <a:lumMod val="75000"/>
                  </a:schemeClr>
                </a:solidFill>
                <a:effectLst/>
                <a:latin typeface="Arial" panose="020B0604020202020204" pitchFamily="34" charset="0"/>
              </a:rPr>
              <a:t>To calculate range we didn't consider the null values.</a:t>
            </a:r>
          </a:p>
          <a:p>
            <a:pPr rtl="0">
              <a:spcBef>
                <a:spcPts val="0"/>
              </a:spcBef>
              <a:spcAft>
                <a:spcPts val="0"/>
              </a:spcAft>
            </a:pPr>
            <a:r>
              <a:rPr lang="en-US" sz="1600" i="0" strike="noStrike" dirty="0">
                <a:solidFill>
                  <a:schemeClr val="accent6">
                    <a:lumMod val="75000"/>
                  </a:schemeClr>
                </a:solidFill>
                <a:effectLst/>
                <a:latin typeface="Arial" panose="020B0604020202020204" pitchFamily="34" charset="0"/>
              </a:rPr>
              <a:t>Adding 0 will change mean and range of data.</a:t>
            </a:r>
            <a:endParaRPr lang="en-US" dirty="0">
              <a:solidFill>
                <a:schemeClr val="accent6">
                  <a:lumMod val="75000"/>
                </a:schemeClr>
              </a:solidFill>
            </a:endParaRPr>
          </a:p>
          <a:p>
            <a:pPr rtl="0">
              <a:spcBef>
                <a:spcPts val="0"/>
              </a:spcBef>
              <a:spcAft>
                <a:spcPts val="0"/>
              </a:spcAft>
            </a:pPr>
            <a:r>
              <a:rPr lang="en-US" sz="1600" i="0" u="none" strike="noStrike" dirty="0">
                <a:solidFill>
                  <a:schemeClr val="accent6">
                    <a:lumMod val="75000"/>
                  </a:schemeClr>
                </a:solidFill>
                <a:effectLst/>
                <a:latin typeface="Arial" panose="020B0604020202020204" pitchFamily="34" charset="0"/>
              </a:rPr>
              <a:t>Adding mean will change the median and deviation of data to be specific</a:t>
            </a:r>
            <a:endParaRPr lang="en-US" dirty="0">
              <a:solidFill>
                <a:schemeClr val="accent6">
                  <a:lumMod val="75000"/>
                </a:schemeClr>
              </a:solidFill>
              <a:effectLst/>
            </a:endParaRP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CLASS IMBALANCE</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2"/>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4709160" y="3931920"/>
            <a:ext cx="2770632" cy="2206752"/>
          </a:xfrm>
        </p:spPr>
        <p:txBody>
          <a:bodyPr>
            <a:normAutofit/>
          </a:bodyPr>
          <a:lstStyle/>
          <a:p>
            <a:pPr rtl="0">
              <a:spcBef>
                <a:spcPts val="0"/>
              </a:spcBef>
              <a:spcAft>
                <a:spcPts val="0"/>
              </a:spcAft>
            </a:pPr>
            <a:r>
              <a:rPr lang="en-US" sz="1400" b="0" i="0" u="none" strike="noStrike" dirty="0">
                <a:solidFill>
                  <a:schemeClr val="accent6">
                    <a:lumMod val="75000"/>
                  </a:schemeClr>
                </a:solidFill>
                <a:effectLst/>
                <a:latin typeface="Arial" panose="020B0604020202020204" pitchFamily="34" charset="0"/>
              </a:rPr>
              <a:t>The data was very unbalanced with around 1:100 ratio of non 0 and 0 class.</a:t>
            </a:r>
            <a:endParaRPr lang="en-US" sz="1400" dirty="0">
              <a:solidFill>
                <a:schemeClr val="accent6">
                  <a:lumMod val="75000"/>
                </a:schemeClr>
              </a:solidFill>
              <a:latin typeface="Arial" panose="020B0604020202020204" pitchFamily="34" charset="0"/>
            </a:endParaRPr>
          </a:p>
          <a:p>
            <a:pPr rtl="0">
              <a:spcBef>
                <a:spcPts val="0"/>
              </a:spcBef>
              <a:spcAft>
                <a:spcPts val="0"/>
              </a:spcAft>
            </a:pPr>
            <a:endParaRPr lang="en-US" sz="1400" b="0" i="0" u="none" strike="noStrike" dirty="0">
              <a:solidFill>
                <a:schemeClr val="accent6">
                  <a:lumMod val="75000"/>
                </a:schemeClr>
              </a:solidFill>
              <a:effectLst/>
              <a:latin typeface="Arial" panose="020B0604020202020204" pitchFamily="34" charset="0"/>
            </a:endParaRPr>
          </a:p>
          <a:p>
            <a:pPr rtl="0">
              <a:spcBef>
                <a:spcPts val="0"/>
              </a:spcBef>
              <a:spcAft>
                <a:spcPts val="0"/>
              </a:spcAft>
            </a:pPr>
            <a:r>
              <a:rPr lang="en-US" sz="1400" b="0" i="0" u="none" strike="noStrike" dirty="0">
                <a:solidFill>
                  <a:schemeClr val="accent6">
                    <a:lumMod val="75000"/>
                  </a:schemeClr>
                </a:solidFill>
                <a:effectLst/>
                <a:latin typeface="Arial" panose="020B0604020202020204" pitchFamily="34" charset="0"/>
              </a:rPr>
              <a:t>We tackled the biasedness problem using the SMOTEENN method</a:t>
            </a:r>
            <a:r>
              <a:rPr lang="en-US" sz="1600" b="0" i="0" u="none" strike="noStrike" dirty="0">
                <a:solidFill>
                  <a:schemeClr val="accent6">
                    <a:lumMod val="75000"/>
                  </a:schemeClr>
                </a:solidFill>
                <a:effectLst/>
                <a:latin typeface="Arial" panose="020B0604020202020204" pitchFamily="34" charset="0"/>
              </a:rPr>
              <a:t>.</a:t>
            </a:r>
          </a:p>
          <a:p>
            <a:pPr rtl="0">
              <a:spcBef>
                <a:spcPts val="0"/>
              </a:spcBef>
              <a:spcAft>
                <a:spcPts val="0"/>
              </a:spcAft>
            </a:pPr>
            <a:endParaRPr lang="en-US" sz="1600" b="0" i="0" u="none" strike="noStrike" dirty="0">
              <a:solidFill>
                <a:schemeClr val="accent6">
                  <a:lumMod val="75000"/>
                </a:schemeClr>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dirty="0"/>
              <a:t>FE TO h ratio</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3"/>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IN" dirty="0">
                <a:solidFill>
                  <a:schemeClr val="accent6">
                    <a:lumMod val="75000"/>
                  </a:schemeClr>
                </a:solidFill>
                <a:latin typeface="Google Sans"/>
              </a:rPr>
              <a:t>M</a:t>
            </a:r>
            <a:r>
              <a:rPr lang="en-IN" b="0" i="0" dirty="0">
                <a:solidFill>
                  <a:schemeClr val="accent6">
                    <a:lumMod val="75000"/>
                  </a:schemeClr>
                </a:solidFill>
                <a:effectLst/>
                <a:latin typeface="Google Sans"/>
              </a:rPr>
              <a:t>etallicity</a:t>
            </a:r>
            <a:r>
              <a:rPr lang="en-IN" dirty="0">
                <a:solidFill>
                  <a:schemeClr val="accent6">
                    <a:lumMod val="75000"/>
                  </a:schemeClr>
                </a:solidFill>
                <a:latin typeface="Google Sans"/>
              </a:rPr>
              <a:t> </a:t>
            </a:r>
            <a:r>
              <a:rPr lang="en-US" dirty="0">
                <a:solidFill>
                  <a:schemeClr val="accent6">
                    <a:lumMod val="75000"/>
                  </a:schemeClr>
                </a:solidFill>
              </a:rPr>
              <a:t>of  Host Star was given in dataset using that we assumed metallicity of planet to be same the formula created a new column.</a:t>
            </a:r>
          </a:p>
          <a:p>
            <a:r>
              <a:rPr lang="en-US" dirty="0"/>
              <a:t>  </a:t>
            </a:r>
          </a:p>
        </p:txBody>
      </p:sp>
      <p:pic>
        <p:nvPicPr>
          <p:cNvPr id="14" name="Picture Placeholder 13">
            <a:extLst>
              <a:ext uri="{FF2B5EF4-FFF2-40B4-BE49-F238E27FC236}">
                <a16:creationId xmlns:a16="http://schemas.microsoft.com/office/drawing/2014/main" id="{A3B8E34E-93DB-1BF4-6F57-93EE7F83D688}"/>
              </a:ext>
            </a:extLst>
          </p:cNvPr>
          <p:cNvPicPr>
            <a:picLocks noGrp="1" noChangeAspect="1"/>
          </p:cNvPicPr>
          <p:nvPr>
            <p:ph type="pic" sz="quarter" idx="23"/>
          </p:nvPr>
        </p:nvPicPr>
        <p:blipFill>
          <a:blip r:embed="rId4">
            <a:duotone>
              <a:prstClr val="black"/>
              <a:srgbClr val="DE8C8C">
                <a:tint val="45000"/>
                <a:satMod val="400000"/>
              </a:srgbClr>
            </a:duotone>
            <a:extLst>
              <a:ext uri="{BEBA8EAE-BF5A-486C-A8C5-ECC9F3942E4B}">
                <a14:imgProps xmlns:a14="http://schemas.microsoft.com/office/drawing/2010/main">
                  <a14:imgLayer r:embed="rId5">
                    <a14:imgEffect>
                      <a14:backgroundRemoval t="10000" b="90000" l="10000" r="90000"/>
                    </a14:imgEffect>
                  </a14:imgLayer>
                </a14:imgProps>
              </a:ext>
            </a:extLst>
          </a:blip>
          <a:srcRect/>
          <a:stretch>
            <a:fillRect/>
          </a:stretch>
        </p:blipFill>
        <p:spPr/>
      </p:pic>
      <p:pic>
        <p:nvPicPr>
          <p:cNvPr id="1034" name="Picture 10">
            <a:extLst>
              <a:ext uri="{FF2B5EF4-FFF2-40B4-BE49-F238E27FC236}">
                <a16:creationId xmlns:a16="http://schemas.microsoft.com/office/drawing/2014/main" id="{86CC340C-EB63-4B13-20F2-4116011C41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7318" y="5443157"/>
            <a:ext cx="2276475" cy="619125"/>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5">
            <a:extLst>
              <a:ext uri="{FF2B5EF4-FFF2-40B4-BE49-F238E27FC236}">
                <a16:creationId xmlns:a16="http://schemas.microsoft.com/office/drawing/2014/main" id="{D054297A-BE2B-9E3C-98BC-5A8F01C9CA32}"/>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249904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B436-9844-A11F-E068-CD03978A2DE8}"/>
              </a:ext>
            </a:extLst>
          </p:cNvPr>
          <p:cNvSpPr>
            <a:spLocks noGrp="1"/>
          </p:cNvSpPr>
          <p:nvPr>
            <p:ph type="title"/>
          </p:nvPr>
        </p:nvSpPr>
        <p:spPr>
          <a:xfrm>
            <a:off x="339075" y="580178"/>
            <a:ext cx="10671048" cy="768096"/>
          </a:xfrm>
        </p:spPr>
        <p:txBody>
          <a:bodyPr/>
          <a:lstStyle/>
          <a:p>
            <a:r>
              <a:rPr lang="en-US" dirty="0"/>
              <a:t>WHY SMOTEEN</a:t>
            </a:r>
            <a:endParaRPr lang="en-IN" dirty="0"/>
          </a:p>
        </p:txBody>
      </p:sp>
      <p:sp>
        <p:nvSpPr>
          <p:cNvPr id="20" name="TextBox 19">
            <a:extLst>
              <a:ext uri="{FF2B5EF4-FFF2-40B4-BE49-F238E27FC236}">
                <a16:creationId xmlns:a16="http://schemas.microsoft.com/office/drawing/2014/main" id="{2D055CBD-D607-3B86-791E-D04E73E57C4D}"/>
              </a:ext>
            </a:extLst>
          </p:cNvPr>
          <p:cNvSpPr txBox="1"/>
          <p:nvPr/>
        </p:nvSpPr>
        <p:spPr>
          <a:xfrm>
            <a:off x="5910227" y="1560338"/>
            <a:ext cx="5221193" cy="4247317"/>
          </a:xfrm>
          <a:prstGeom prst="rect">
            <a:avLst/>
          </a:prstGeom>
          <a:noFill/>
        </p:spPr>
        <p:txBody>
          <a:bodyPr wrap="square">
            <a:spAutoFit/>
          </a:bodyPr>
          <a:lstStyle/>
          <a:p>
            <a:pPr algn="l">
              <a:buFont typeface="+mj-lt"/>
              <a:buAutoNum type="arabicPeriod"/>
            </a:pPr>
            <a:r>
              <a:rPr lang="en-US" b="0" i="0" dirty="0">
                <a:effectLst/>
                <a:latin typeface="Söhne"/>
              </a:rPr>
              <a:t>Reduced Risk of Overfitting: </a:t>
            </a:r>
            <a:r>
              <a:rPr lang="en-US" b="0" i="0" dirty="0">
                <a:solidFill>
                  <a:schemeClr val="accent6">
                    <a:lumMod val="75000"/>
                  </a:schemeClr>
                </a:solidFill>
                <a:effectLst/>
                <a:latin typeface="Söhne"/>
              </a:rPr>
              <a:t>Since SMOTE creates synthetic samples by interpolating between existing minority class samples, it introduces some degree of diversity into the dataset. </a:t>
            </a:r>
          </a:p>
          <a:p>
            <a:pPr algn="l">
              <a:buFont typeface="+mj-lt"/>
              <a:buAutoNum type="arabicPeriod"/>
            </a:pPr>
            <a:r>
              <a:rPr lang="en-US" b="0" i="0" dirty="0">
                <a:effectLst/>
                <a:latin typeface="Söhne"/>
              </a:rPr>
              <a:t>Improved Generalization: </a:t>
            </a:r>
            <a:r>
              <a:rPr lang="en-US" b="0" i="0" dirty="0">
                <a:solidFill>
                  <a:schemeClr val="accent6">
                    <a:lumMod val="75000"/>
                  </a:schemeClr>
                </a:solidFill>
                <a:effectLst/>
                <a:latin typeface="Söhne"/>
              </a:rPr>
              <a:t>SMOTE-generated synthetic samples can provide more representative data points for the minority class, potentially improving the model's ability to generalize to unseen data.</a:t>
            </a:r>
          </a:p>
          <a:p>
            <a:pPr algn="l">
              <a:buFont typeface="+mj-lt"/>
              <a:buAutoNum type="arabicPeriod"/>
            </a:pPr>
            <a:r>
              <a:rPr lang="en-US" b="0" i="0" dirty="0">
                <a:effectLst/>
                <a:latin typeface="Söhne"/>
              </a:rPr>
              <a:t>Avoiding Data Leakage</a:t>
            </a:r>
            <a:r>
              <a:rPr lang="en-US" b="0" i="0" dirty="0">
                <a:solidFill>
                  <a:schemeClr val="accent6">
                    <a:lumMod val="75000"/>
                  </a:schemeClr>
                </a:solidFill>
                <a:effectLst/>
                <a:latin typeface="Söhne"/>
              </a:rPr>
              <a:t>: Simple oversampling involves replicating existing data points, which can lead to data leakage if the same samples are used in both the training and validation/test sets. SMOTE generates synthetic samples independently of the original data, reducing the risk of data leakage.</a:t>
            </a:r>
          </a:p>
        </p:txBody>
      </p:sp>
      <p:pic>
        <p:nvPicPr>
          <p:cNvPr id="4100" name="Picture 4" descr="SMOTE for Imbalanced Classification with Python">
            <a:extLst>
              <a:ext uri="{FF2B5EF4-FFF2-40B4-BE49-F238E27FC236}">
                <a16:creationId xmlns:a16="http://schemas.microsoft.com/office/drawing/2014/main" id="{3C337E6F-EE93-28FB-7523-FD83A58CC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06" y="1740922"/>
            <a:ext cx="4988194" cy="435507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D07393E-0310-E94A-106A-15B453C5C57A}"/>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148404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B436-9844-A11F-E068-CD03978A2DE8}"/>
              </a:ext>
            </a:extLst>
          </p:cNvPr>
          <p:cNvSpPr>
            <a:spLocks noGrp="1"/>
          </p:cNvSpPr>
          <p:nvPr>
            <p:ph type="title"/>
          </p:nvPr>
        </p:nvSpPr>
        <p:spPr>
          <a:xfrm>
            <a:off x="339075" y="580178"/>
            <a:ext cx="10671048" cy="768096"/>
          </a:xfrm>
        </p:spPr>
        <p:txBody>
          <a:bodyPr/>
          <a:lstStyle/>
          <a:p>
            <a:r>
              <a:rPr lang="en-US" dirty="0"/>
              <a:t>DIFFERENT METHODS</a:t>
            </a:r>
            <a:endParaRPr lang="en-IN" dirty="0"/>
          </a:p>
        </p:txBody>
      </p:sp>
      <p:pic>
        <p:nvPicPr>
          <p:cNvPr id="2054" name="Picture 6">
            <a:extLst>
              <a:ext uri="{FF2B5EF4-FFF2-40B4-BE49-F238E27FC236}">
                <a16:creationId xmlns:a16="http://schemas.microsoft.com/office/drawing/2014/main" id="{C724494A-EF18-8515-F05B-B34A34E84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75" y="1889059"/>
            <a:ext cx="5756925" cy="22350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D055CBD-D607-3B86-791E-D04E73E57C4D}"/>
              </a:ext>
            </a:extLst>
          </p:cNvPr>
          <p:cNvSpPr txBox="1"/>
          <p:nvPr/>
        </p:nvSpPr>
        <p:spPr>
          <a:xfrm>
            <a:off x="6295831" y="1990931"/>
            <a:ext cx="5557094" cy="203132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From the above heatmap we can say that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Methods such as </a:t>
            </a:r>
            <a:r>
              <a:rPr lang="en-US" sz="1800" b="0" i="0" u="none" strike="noStrike" dirty="0">
                <a:solidFill>
                  <a:srgbClr val="A61C00"/>
                </a:solidFill>
                <a:effectLst/>
                <a:latin typeface="Arial" panose="020B0604020202020204" pitchFamily="34" charset="0"/>
              </a:rPr>
              <a:t> </a:t>
            </a:r>
            <a:r>
              <a:rPr lang="en-US" sz="1800" b="0" i="0" u="none" strike="noStrike" dirty="0">
                <a:solidFill>
                  <a:srgbClr val="134F5C"/>
                </a:solidFill>
                <a:effectLst/>
                <a:latin typeface="Arial" panose="020B0604020202020204" pitchFamily="34" charset="0"/>
              </a:rPr>
              <a:t>Radial Velocity ,Transit , Imaging</a:t>
            </a:r>
            <a:r>
              <a:rPr lang="en-US" sz="1800" b="0" i="0" u="none" strike="noStrike" dirty="0">
                <a:solidFill>
                  <a:srgbClr val="CE9178"/>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gave the best result.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After doing </a:t>
            </a:r>
            <a:r>
              <a:rPr lang="en-US" dirty="0">
                <a:solidFill>
                  <a:srgbClr val="000000"/>
                </a:solidFill>
                <a:latin typeface="Arial" panose="020B0604020202020204" pitchFamily="34" charset="0"/>
              </a:rPr>
              <a:t>SMOTE</a:t>
            </a:r>
            <a:r>
              <a:rPr lang="en-US" sz="1800" b="0" i="0" u="none" strike="noStrike" dirty="0">
                <a:solidFill>
                  <a:srgbClr val="000000"/>
                </a:solidFill>
                <a:effectLst/>
                <a:latin typeface="Arial" panose="020B0604020202020204" pitchFamily="34" charset="0"/>
              </a:rPr>
              <a:t> of data to increase the count of minority classes.</a:t>
            </a:r>
            <a:endParaRPr lang="en-US" b="0" dirty="0">
              <a:effectLst/>
            </a:endParaRPr>
          </a:p>
          <a:p>
            <a:br>
              <a:rPr lang="en-US" dirty="0"/>
            </a:br>
            <a:endParaRPr lang="en-IN" dirty="0"/>
          </a:p>
        </p:txBody>
      </p:sp>
      <p:pic>
        <p:nvPicPr>
          <p:cNvPr id="2058" name="Picture 10">
            <a:extLst>
              <a:ext uri="{FF2B5EF4-FFF2-40B4-BE49-F238E27FC236}">
                <a16:creationId xmlns:a16="http://schemas.microsoft.com/office/drawing/2014/main" id="{2458F524-2774-56E5-EC55-7C946C312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400" y="4499105"/>
            <a:ext cx="6486525" cy="21145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9DCFFFB-DBE0-281C-4B6D-99D53D74C1DF}"/>
              </a:ext>
            </a:extLst>
          </p:cNvPr>
          <p:cNvSpPr txBox="1"/>
          <p:nvPr/>
        </p:nvSpPr>
        <p:spPr>
          <a:xfrm>
            <a:off x="339075" y="4402218"/>
            <a:ext cx="4739949" cy="2308324"/>
          </a:xfrm>
          <a:prstGeom prst="rect">
            <a:avLst/>
          </a:prstGeom>
          <a:noFill/>
        </p:spPr>
        <p:txBody>
          <a:bodyPr wrap="square">
            <a:spAutoFit/>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Hence we see the Radial Velocity method gave  most</a:t>
            </a:r>
            <a:r>
              <a:rPr lang="en-US" sz="1800" b="0" i="0" u="none" strike="noStrike" dirty="0">
                <a:solidFill>
                  <a:srgbClr val="000000"/>
                </a:solidFill>
                <a:effectLst/>
                <a:latin typeface="Courier New" panose="02070309020205020404" pitchFamily="49" charset="0"/>
              </a:rPr>
              <a:t> </a:t>
            </a:r>
            <a:r>
              <a:rPr lang="en-US" sz="1800" b="0" i="0" u="none" strike="noStrike" dirty="0">
                <a:solidFill>
                  <a:srgbClr val="000000"/>
                </a:solidFill>
                <a:effectLst/>
                <a:latin typeface="Arial" panose="020B0604020202020204" pitchFamily="34" charset="0"/>
              </a:rPr>
              <a:t>Conservatively habitable planets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the Transit gave most Optimistically habitable planets.</a:t>
            </a:r>
            <a:endParaRPr lang="en-US" b="0" dirty="0">
              <a:effectLst/>
            </a:endParaRPr>
          </a:p>
          <a:p>
            <a:br>
              <a:rPr lang="en-US" dirty="0"/>
            </a:br>
            <a:endParaRPr lang="en-IN" dirty="0"/>
          </a:p>
        </p:txBody>
      </p:sp>
      <p:sp>
        <p:nvSpPr>
          <p:cNvPr id="27" name="Slide Number Placeholder 26">
            <a:extLst>
              <a:ext uri="{FF2B5EF4-FFF2-40B4-BE49-F238E27FC236}">
                <a16:creationId xmlns:a16="http://schemas.microsoft.com/office/drawing/2014/main" id="{11D0DBE8-2EAD-EB62-3166-3FDC84233CBA}"/>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690326" y="3578569"/>
            <a:ext cx="6472335" cy="1931997"/>
          </a:xfrm>
        </p:spPr>
        <p:txBody>
          <a:bodyPr/>
          <a:lstStyle/>
          <a:p>
            <a:br>
              <a:rPr lang="en-US" dirty="0"/>
            </a:br>
            <a:r>
              <a:rPr lang="en-US" dirty="0"/>
              <a:t>Interpretation and calculation of physical parameters</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01114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957C15-EA9B-4A23-BAAF-5EA60B293B15}"/>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5" name="TextBox 4">
            <a:extLst>
              <a:ext uri="{FF2B5EF4-FFF2-40B4-BE49-F238E27FC236}">
                <a16:creationId xmlns:a16="http://schemas.microsoft.com/office/drawing/2014/main" id="{87299605-59EB-7EB8-AAF9-3E7578E4167C}"/>
              </a:ext>
            </a:extLst>
          </p:cNvPr>
          <p:cNvSpPr txBox="1"/>
          <p:nvPr/>
        </p:nvSpPr>
        <p:spPr>
          <a:xfrm>
            <a:off x="408215" y="1482642"/>
            <a:ext cx="5134169" cy="1631216"/>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As some data of Mass and Radius was missing from rows so used E_MASS and E_RADIUS by first checking their correlation with the P_MASS_EST and P_RADIUS_EST column.</a:t>
            </a:r>
            <a:endParaRPr lang="en-US" sz="1600" b="0" dirty="0">
              <a:effectLst/>
            </a:endParaRPr>
          </a:p>
          <a:p>
            <a:br>
              <a:rPr lang="en-US" dirty="0"/>
            </a:br>
            <a:endParaRPr lang="en-IN" dirty="0"/>
          </a:p>
        </p:txBody>
      </p:sp>
      <p:pic>
        <p:nvPicPr>
          <p:cNvPr id="7170" name="Picture 2">
            <a:extLst>
              <a:ext uri="{FF2B5EF4-FFF2-40B4-BE49-F238E27FC236}">
                <a16:creationId xmlns:a16="http://schemas.microsoft.com/office/drawing/2014/main" id="{D2A5E78C-19F9-AF84-CD7D-D00EC2FA8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44" y="2804735"/>
            <a:ext cx="4152900" cy="3200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4A9678-F20B-8A06-865F-62C5944841BA}"/>
              </a:ext>
            </a:extLst>
          </p:cNvPr>
          <p:cNvSpPr txBox="1"/>
          <p:nvPr/>
        </p:nvSpPr>
        <p:spPr>
          <a:xfrm>
            <a:off x="200858" y="6218852"/>
            <a:ext cx="6097554" cy="615553"/>
          </a:xfrm>
          <a:prstGeom prst="rect">
            <a:avLst/>
          </a:prstGeom>
          <a:noFill/>
        </p:spPr>
        <p:txBody>
          <a:bodyPr wrap="square">
            <a:spAutoFit/>
          </a:bodyPr>
          <a:lstStyle/>
          <a:p>
            <a:r>
              <a:rPr lang="en-US" sz="1600" b="0" i="0" u="none" strike="noStrike" dirty="0">
                <a:solidFill>
                  <a:srgbClr val="000000"/>
                </a:solidFill>
                <a:effectLst/>
                <a:latin typeface="Arial" panose="020B0604020202020204" pitchFamily="34" charset="0"/>
              </a:rPr>
              <a:t>Hence we went ahead with a calculated ESCAPE VELOCITY using the EST columns</a:t>
            </a:r>
            <a:r>
              <a:rPr lang="en-US" dirty="0">
                <a:solidFill>
                  <a:srgbClr val="000000"/>
                </a:solidFill>
                <a:latin typeface="Arial" panose="020B0604020202020204" pitchFamily="34" charset="0"/>
              </a:rPr>
              <a:t> using formula</a:t>
            </a:r>
            <a:endParaRPr lang="en-IN" dirty="0"/>
          </a:p>
        </p:txBody>
      </p:sp>
      <p:sp>
        <p:nvSpPr>
          <p:cNvPr id="10" name="Title 3">
            <a:extLst>
              <a:ext uri="{FF2B5EF4-FFF2-40B4-BE49-F238E27FC236}">
                <a16:creationId xmlns:a16="http://schemas.microsoft.com/office/drawing/2014/main" id="{0C5CC7A2-0FB1-24E9-6814-6D47137407B4}"/>
              </a:ext>
            </a:extLst>
          </p:cNvPr>
          <p:cNvSpPr txBox="1">
            <a:spLocks/>
          </p:cNvSpPr>
          <p:nvPr/>
        </p:nvSpPr>
        <p:spPr>
          <a:xfrm>
            <a:off x="621792" y="531845"/>
            <a:ext cx="10671048" cy="768096"/>
          </a:xfrm>
          <a:prstGeom prst="rect">
            <a:avLst/>
          </a:prstGeom>
        </p:spPr>
        <p:txBody>
          <a:bodyPr/>
          <a:lst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a:lstStyle>
          <a:p>
            <a:r>
              <a:rPr lang="en-US" dirty="0"/>
              <a:t>ESCAPE VELOCITY</a:t>
            </a:r>
            <a:endParaRPr lang="en-IN" dirty="0"/>
          </a:p>
        </p:txBody>
      </p:sp>
      <p:pic>
        <p:nvPicPr>
          <p:cNvPr id="7172" name="Picture 4">
            <a:extLst>
              <a:ext uri="{FF2B5EF4-FFF2-40B4-BE49-F238E27FC236}">
                <a16:creationId xmlns:a16="http://schemas.microsoft.com/office/drawing/2014/main" id="{E5970810-E51D-EEC2-D8DF-B03FE2F73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16" y="5965868"/>
            <a:ext cx="1873315" cy="8685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1BC48C7-1C28-9E17-00D0-96D4953D3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343" y="2378271"/>
            <a:ext cx="3429000" cy="2762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B9381E-B13F-F42F-850E-461FC3B8A571}"/>
              </a:ext>
            </a:extLst>
          </p:cNvPr>
          <p:cNvSpPr txBox="1"/>
          <p:nvPr/>
        </p:nvSpPr>
        <p:spPr>
          <a:xfrm>
            <a:off x="8513734" y="1903732"/>
            <a:ext cx="800219" cy="369332"/>
          </a:xfrm>
          <a:prstGeom prst="rect">
            <a:avLst/>
          </a:prstGeom>
          <a:noFill/>
        </p:spPr>
        <p:txBody>
          <a:bodyPr wrap="none" rtlCol="0">
            <a:spAutoFit/>
          </a:bodyPr>
          <a:lstStyle/>
          <a:p>
            <a:r>
              <a:rPr lang="en-US" dirty="0"/>
              <a:t>Result</a:t>
            </a:r>
            <a:endParaRPr lang="en-IN" dirty="0"/>
          </a:p>
        </p:txBody>
      </p:sp>
      <p:sp>
        <p:nvSpPr>
          <p:cNvPr id="13" name="TextBox 12">
            <a:extLst>
              <a:ext uri="{FF2B5EF4-FFF2-40B4-BE49-F238E27FC236}">
                <a16:creationId xmlns:a16="http://schemas.microsoft.com/office/drawing/2014/main" id="{E4C86CCD-C603-9469-72E2-61656FD45D53}"/>
              </a:ext>
            </a:extLst>
          </p:cNvPr>
          <p:cNvSpPr txBox="1"/>
          <p:nvPr/>
        </p:nvSpPr>
        <p:spPr>
          <a:xfrm>
            <a:off x="6669055" y="5252340"/>
            <a:ext cx="6097554"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There is not much correlation between the two.</a:t>
            </a:r>
            <a:endParaRPr lang="en-IN" dirty="0"/>
          </a:p>
        </p:txBody>
      </p:sp>
    </p:spTree>
    <p:extLst>
      <p:ext uri="{BB962C8B-B14F-4D97-AF65-F5344CB8AC3E}">
        <p14:creationId xmlns:p14="http://schemas.microsoft.com/office/powerpoint/2010/main" val="4220426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3B436-9844-A11F-E068-CD03978A2DE8}"/>
              </a:ext>
            </a:extLst>
          </p:cNvPr>
          <p:cNvSpPr>
            <a:spLocks noGrp="1"/>
          </p:cNvSpPr>
          <p:nvPr>
            <p:ph type="title"/>
          </p:nvPr>
        </p:nvSpPr>
        <p:spPr>
          <a:xfrm>
            <a:off x="485192" y="227992"/>
            <a:ext cx="10671048" cy="768096"/>
          </a:xfrm>
        </p:spPr>
        <p:txBody>
          <a:bodyPr/>
          <a:lstStyle/>
          <a:p>
            <a:r>
              <a:rPr lang="en-US" dirty="0"/>
              <a:t>SPECTRAL TYPES</a:t>
            </a:r>
            <a:endParaRPr lang="en-IN" dirty="0"/>
          </a:p>
        </p:txBody>
      </p:sp>
      <p:sp>
        <p:nvSpPr>
          <p:cNvPr id="3" name="TextBox 2">
            <a:extLst>
              <a:ext uri="{FF2B5EF4-FFF2-40B4-BE49-F238E27FC236}">
                <a16:creationId xmlns:a16="http://schemas.microsoft.com/office/drawing/2014/main" id="{9003A55D-22D5-3722-EF12-457CF56D62BF}"/>
              </a:ext>
            </a:extLst>
          </p:cNvPr>
          <p:cNvSpPr txBox="1"/>
          <p:nvPr/>
        </p:nvSpPr>
        <p:spPr>
          <a:xfrm>
            <a:off x="419878" y="1125318"/>
            <a:ext cx="5057192" cy="590931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Spectral types are a classification system for stars based on their surface temperature and chemical composition.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spectral types are represented by a letter, from O to M, with O being the hottest and M being the coolest.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There are also seven main spectral types: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O: Blue </a:t>
            </a:r>
            <a:r>
              <a:rPr lang="en-US" sz="1800" b="0" i="0" u="none" strike="noStrike" dirty="0" err="1">
                <a:solidFill>
                  <a:srgbClr val="000000"/>
                </a:solidFill>
                <a:effectLst/>
                <a:latin typeface="Arial" panose="020B0604020202020204" pitchFamily="34" charset="0"/>
              </a:rPr>
              <a:t>superg</a:t>
            </a:r>
            <a:r>
              <a:rPr lang="en-US" dirty="0" err="1">
                <a:solidFill>
                  <a:srgbClr val="000000"/>
                </a:solidFill>
                <a:latin typeface="Arial" panose="020B0604020202020204" pitchFamily="34" charset="0"/>
              </a:rPr>
              <a:t>ia</a:t>
            </a:r>
            <a:r>
              <a:rPr lang="en-US" sz="1800" b="0" i="0" u="none" strike="noStrike" dirty="0" err="1">
                <a:solidFill>
                  <a:srgbClr val="000000"/>
                </a:solidFill>
                <a:effectLst/>
                <a:latin typeface="Arial" panose="020B0604020202020204" pitchFamily="34" charset="0"/>
              </a:rPr>
              <a:t>nts</a:t>
            </a:r>
            <a:r>
              <a:rPr lang="en-US" dirty="0">
                <a:solidFill>
                  <a:srgbClr val="000000"/>
                </a:solidFill>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B: Blue giants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 White stars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F: Yellow-white stars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G: Yellow stars (like the Sun)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K: Orange stars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 Red dwarfs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The habitability of a planet is determined by a number of factors, including its distance from its star, its atmosphere, and its composition. However, the spectral type of the star can also play a role.</a:t>
            </a:r>
            <a:endParaRPr lang="en-US" b="0" dirty="0">
              <a:effectLst/>
            </a:endParaRPr>
          </a:p>
          <a:p>
            <a:br>
              <a:rPr lang="en-US" dirty="0"/>
            </a:br>
            <a:endParaRPr lang="en-IN" dirty="0"/>
          </a:p>
        </p:txBody>
      </p:sp>
      <p:pic>
        <p:nvPicPr>
          <p:cNvPr id="14" name="Picture 13">
            <a:extLst>
              <a:ext uri="{FF2B5EF4-FFF2-40B4-BE49-F238E27FC236}">
                <a16:creationId xmlns:a16="http://schemas.microsoft.com/office/drawing/2014/main" id="{E5D410B6-73B2-7013-A26E-1E56B0694782}"/>
              </a:ext>
            </a:extLst>
          </p:cNvPr>
          <p:cNvPicPr>
            <a:picLocks noChangeAspect="1"/>
          </p:cNvPicPr>
          <p:nvPr/>
        </p:nvPicPr>
        <p:blipFill>
          <a:blip r:embed="rId2"/>
          <a:stretch>
            <a:fillRect/>
          </a:stretch>
        </p:blipFill>
        <p:spPr>
          <a:xfrm>
            <a:off x="5607970" y="1125318"/>
            <a:ext cx="2213923" cy="1736784"/>
          </a:xfrm>
          <a:prstGeom prst="rect">
            <a:avLst/>
          </a:prstGeom>
        </p:spPr>
      </p:pic>
      <p:pic>
        <p:nvPicPr>
          <p:cNvPr id="16" name="Picture 15">
            <a:extLst>
              <a:ext uri="{FF2B5EF4-FFF2-40B4-BE49-F238E27FC236}">
                <a16:creationId xmlns:a16="http://schemas.microsoft.com/office/drawing/2014/main" id="{437CC516-7287-F555-D85B-8B771AC47E68}"/>
              </a:ext>
            </a:extLst>
          </p:cNvPr>
          <p:cNvPicPr>
            <a:picLocks noChangeAspect="1"/>
          </p:cNvPicPr>
          <p:nvPr/>
        </p:nvPicPr>
        <p:blipFill>
          <a:blip r:embed="rId3"/>
          <a:stretch>
            <a:fillRect/>
          </a:stretch>
        </p:blipFill>
        <p:spPr>
          <a:xfrm>
            <a:off x="8360104" y="1120366"/>
            <a:ext cx="2213923" cy="1763875"/>
          </a:xfrm>
          <a:prstGeom prst="rect">
            <a:avLst/>
          </a:prstGeom>
        </p:spPr>
      </p:pic>
      <p:pic>
        <p:nvPicPr>
          <p:cNvPr id="18" name="Picture 17">
            <a:extLst>
              <a:ext uri="{FF2B5EF4-FFF2-40B4-BE49-F238E27FC236}">
                <a16:creationId xmlns:a16="http://schemas.microsoft.com/office/drawing/2014/main" id="{B882BDAF-09B5-5408-BF8A-B33DF8F0CD95}"/>
              </a:ext>
            </a:extLst>
          </p:cNvPr>
          <p:cNvPicPr>
            <a:picLocks noChangeAspect="1"/>
          </p:cNvPicPr>
          <p:nvPr/>
        </p:nvPicPr>
        <p:blipFill>
          <a:blip r:embed="rId3"/>
          <a:stretch>
            <a:fillRect/>
          </a:stretch>
        </p:blipFill>
        <p:spPr>
          <a:xfrm>
            <a:off x="5607970" y="3277048"/>
            <a:ext cx="2311755" cy="1519365"/>
          </a:xfrm>
          <a:prstGeom prst="rect">
            <a:avLst/>
          </a:prstGeom>
        </p:spPr>
      </p:pic>
      <p:pic>
        <p:nvPicPr>
          <p:cNvPr id="21" name="Picture 20">
            <a:extLst>
              <a:ext uri="{FF2B5EF4-FFF2-40B4-BE49-F238E27FC236}">
                <a16:creationId xmlns:a16="http://schemas.microsoft.com/office/drawing/2014/main" id="{75435F73-C4A9-A0DB-D95C-BF7B20BBF354}"/>
              </a:ext>
            </a:extLst>
          </p:cNvPr>
          <p:cNvPicPr>
            <a:picLocks noChangeAspect="1"/>
          </p:cNvPicPr>
          <p:nvPr/>
        </p:nvPicPr>
        <p:blipFill>
          <a:blip r:embed="rId4"/>
          <a:stretch>
            <a:fillRect/>
          </a:stretch>
        </p:blipFill>
        <p:spPr>
          <a:xfrm>
            <a:off x="8360104" y="3267773"/>
            <a:ext cx="2305592" cy="1624400"/>
          </a:xfrm>
          <a:prstGeom prst="rect">
            <a:avLst/>
          </a:prstGeom>
        </p:spPr>
      </p:pic>
      <p:pic>
        <p:nvPicPr>
          <p:cNvPr id="23" name="Picture 22">
            <a:extLst>
              <a:ext uri="{FF2B5EF4-FFF2-40B4-BE49-F238E27FC236}">
                <a16:creationId xmlns:a16="http://schemas.microsoft.com/office/drawing/2014/main" id="{3E76FD05-4B13-B4F9-EED7-DA6766045482}"/>
              </a:ext>
            </a:extLst>
          </p:cNvPr>
          <p:cNvPicPr>
            <a:picLocks noChangeAspect="1"/>
          </p:cNvPicPr>
          <p:nvPr/>
        </p:nvPicPr>
        <p:blipFill>
          <a:blip r:embed="rId5"/>
          <a:stretch>
            <a:fillRect/>
          </a:stretch>
        </p:blipFill>
        <p:spPr>
          <a:xfrm>
            <a:off x="5776976" y="4974426"/>
            <a:ext cx="2044917" cy="1655582"/>
          </a:xfrm>
          <a:prstGeom prst="rect">
            <a:avLst/>
          </a:prstGeom>
        </p:spPr>
      </p:pic>
      <p:pic>
        <p:nvPicPr>
          <p:cNvPr id="25" name="Picture 24">
            <a:extLst>
              <a:ext uri="{FF2B5EF4-FFF2-40B4-BE49-F238E27FC236}">
                <a16:creationId xmlns:a16="http://schemas.microsoft.com/office/drawing/2014/main" id="{E9C5D360-36E9-ED97-716E-83AF87888522}"/>
              </a:ext>
            </a:extLst>
          </p:cNvPr>
          <p:cNvPicPr>
            <a:picLocks noChangeAspect="1"/>
          </p:cNvPicPr>
          <p:nvPr/>
        </p:nvPicPr>
        <p:blipFill>
          <a:blip r:embed="rId6"/>
          <a:stretch>
            <a:fillRect/>
          </a:stretch>
        </p:blipFill>
        <p:spPr>
          <a:xfrm>
            <a:off x="8379678" y="4974426"/>
            <a:ext cx="2305592" cy="1776674"/>
          </a:xfrm>
          <a:prstGeom prst="rect">
            <a:avLst/>
          </a:prstGeom>
        </p:spPr>
      </p:pic>
      <p:sp>
        <p:nvSpPr>
          <p:cNvPr id="27" name="Slide Number Placeholder 26">
            <a:extLst>
              <a:ext uri="{FF2B5EF4-FFF2-40B4-BE49-F238E27FC236}">
                <a16:creationId xmlns:a16="http://schemas.microsoft.com/office/drawing/2014/main" id="{6DD5853E-9F3C-6883-D095-8371D4A5E176}"/>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260590742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438558_Win32_v2" id="{4C05A457-285D-454C-A9EA-F338443A797C}" vid="{298C0BDB-2F83-41C5-B87D-3BE7246FD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7EB4D8-2DC8-4900-B296-3F8E8CD9E6A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1D2ED2F-BDEE-47B8-82AA-B088E838B0E6}">
  <ds:schemaRefs>
    <ds:schemaRef ds:uri="http://schemas.microsoft.com/sharepoint/v3/contenttype/forms"/>
  </ds:schemaRefs>
</ds:datastoreItem>
</file>

<file path=customXml/itemProps3.xml><?xml version="1.0" encoding="utf-8"?>
<ds:datastoreItem xmlns:ds="http://schemas.openxmlformats.org/officeDocument/2006/customXml" ds:itemID="{8A2982D6-A655-4F26-86D7-B5C32A6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{A418EA13-3579-4E00-A9D1-97406DBBEDFD}tf78438558_win32</Template>
  <TotalTime>1865</TotalTime>
  <Words>2190</Words>
  <Application>Microsoft Office PowerPoint</Application>
  <PresentationFormat>Widescreen</PresentationFormat>
  <Paragraphs>181</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Arial Black</vt:lpstr>
      <vt:lpstr>Calibri</vt:lpstr>
      <vt:lpstr>Courier New</vt:lpstr>
      <vt:lpstr>Google Sans</vt:lpstr>
      <vt:lpstr>Sabon Next LT</vt:lpstr>
      <vt:lpstr>Söhne</vt:lpstr>
      <vt:lpstr>Symbol</vt:lpstr>
      <vt:lpstr>Times New Roman</vt:lpstr>
      <vt:lpstr>Wingdings</vt:lpstr>
      <vt:lpstr>Office Theme</vt:lpstr>
      <vt:lpstr>DATA HAWK</vt:lpstr>
      <vt:lpstr>INDEX</vt:lpstr>
      <vt:lpstr>VISUALIZATION AND analysis</vt:lpstr>
      <vt:lpstr>  BASIC INSPECTION</vt:lpstr>
      <vt:lpstr>WHY SMOTEEN</vt:lpstr>
      <vt:lpstr>DIFFERENT METHODS</vt:lpstr>
      <vt:lpstr> Interpretation and calculation of physical parameters</vt:lpstr>
      <vt:lpstr>PowerPoint Presentation</vt:lpstr>
      <vt:lpstr>SPECTRAL TYPES</vt:lpstr>
      <vt:lpstr>PowerPoint Presentation</vt:lpstr>
      <vt:lpstr>Feature engineering</vt:lpstr>
      <vt:lpstr>Visualizing Null Values</vt:lpstr>
      <vt:lpstr>Heat Map representing null values</vt:lpstr>
      <vt:lpstr>Next, all the categorical data is encoded to numerical data using Label Encoder so that they can be handled along with the numerical columns and machine learning models can be implemented.  Now, the null values remaining in the dataset is imputed using a technique called MICE (Multivariate Imputation by Chained Equations). This technique was used because MICE make an educated guess about true values of missing data by looking at other data samples.</vt:lpstr>
      <vt:lpstr>Mice Imputer</vt:lpstr>
      <vt:lpstr>Observing Correlation map</vt:lpstr>
      <vt:lpstr>Inferences from the map</vt:lpstr>
      <vt:lpstr>Feature Engineering</vt:lpstr>
      <vt:lpstr>Results from graphs</vt:lpstr>
      <vt:lpstr>Habitability classification</vt:lpstr>
      <vt:lpstr>PowerPoint Presentation</vt:lpstr>
      <vt:lpstr>PowerPoint Presentation</vt:lpstr>
      <vt:lpstr>PowerPoint Presentation</vt:lpstr>
      <vt:lpstr>PowerPoint Presentation</vt:lpstr>
      <vt:lpstr>PowerPoint Presentation</vt:lpstr>
      <vt:lpstr>PowerPoint Presentation</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HAWK</dc:title>
  <dc:subject/>
  <dc:creator>Ayush Kumar</dc:creator>
  <cp:lastModifiedBy>Ayush Kumar</cp:lastModifiedBy>
  <cp:revision>3</cp:revision>
  <dcterms:created xsi:type="dcterms:W3CDTF">2023-09-10T10:47:21Z</dcterms:created>
  <dcterms:modified xsi:type="dcterms:W3CDTF">2023-09-11T17:53:03Z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